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vsdx" ContentType="application/vnd.ms-visio.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2.xml" ContentType="application/vnd.openxmlformats-officedocument.presentationml.notesSlid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3.xml" ContentType="application/vnd.openxmlformats-officedocument.presentationml.notesSlid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4.xml" ContentType="application/vnd.openxmlformats-officedocument.presentationml.notesSlide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5.xml" ContentType="application/vnd.openxmlformats-officedocument.presentationml.notesSlide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6.xml" ContentType="application/vnd.openxmlformats-officedocument.presentationml.notesSlide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notesSlides/notesSlide7.xml" ContentType="application/vnd.openxmlformats-officedocument.presentationml.notesSlide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notesSlides/notesSlide8.xml" ContentType="application/vnd.openxmlformats-officedocument.presentationml.notesSlide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notesSlides/notesSlide9.xml" ContentType="application/vnd.openxmlformats-officedocument.presentationml.notesSlide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notesSlides/notesSlide10.xml" ContentType="application/vnd.openxmlformats-officedocument.presentationml.notesSlide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notesSlides/notesSlide11.xml" ContentType="application/vnd.openxmlformats-officedocument.presentationml.notesSlide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notesSlides/notesSlide12.xml" ContentType="application/vnd.openxmlformats-officedocument.presentationml.notesSlide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notesSlides/notesSlide13.xml" ContentType="application/vnd.openxmlformats-officedocument.presentationml.notesSlide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notesSlides/notesSlide14.xml" ContentType="application/vnd.openxmlformats-officedocument.presentationml.notesSlide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notesSlides/notesSlide15.xml" ContentType="application/vnd.openxmlformats-officedocument.presentationml.notesSlide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notesSlides/notesSlide16.xml" ContentType="application/vnd.openxmlformats-officedocument.presentationml.notesSlide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notesSlides/notesSlide17.xml" ContentType="application/vnd.openxmlformats-officedocument.presentationml.notesSlide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notesSlides/notesSlide18.xml" ContentType="application/vnd.openxmlformats-officedocument.presentationml.notesSlide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notesSlides/notesSlide19.xml" ContentType="application/vnd.openxmlformats-officedocument.presentationml.notesSlide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notesSlides/notesSlide20.xml" ContentType="application/vnd.openxmlformats-officedocument.presentationml.notesSlide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2"/>
  </p:sldMasterIdLst>
  <p:notesMasterIdLst>
    <p:notesMasterId r:id="rId26"/>
  </p:notesMasterIdLst>
  <p:handoutMasterIdLst>
    <p:handoutMasterId r:id="rId27"/>
  </p:handoutMasterIdLst>
  <p:sldIdLst>
    <p:sldId id="256" r:id="rId3"/>
    <p:sldId id="587" r:id="rId4"/>
    <p:sldId id="606" r:id="rId5"/>
    <p:sldId id="461" r:id="rId6"/>
    <p:sldId id="591" r:id="rId7"/>
    <p:sldId id="588" r:id="rId8"/>
    <p:sldId id="592" r:id="rId9"/>
    <p:sldId id="593" r:id="rId10"/>
    <p:sldId id="594" r:id="rId11"/>
    <p:sldId id="589" r:id="rId12"/>
    <p:sldId id="595" r:id="rId13"/>
    <p:sldId id="597" r:id="rId14"/>
    <p:sldId id="598" r:id="rId15"/>
    <p:sldId id="599" r:id="rId16"/>
    <p:sldId id="600" r:id="rId17"/>
    <p:sldId id="607" r:id="rId18"/>
    <p:sldId id="601" r:id="rId19"/>
    <p:sldId id="602" r:id="rId20"/>
    <p:sldId id="603" r:id="rId21"/>
    <p:sldId id="604" r:id="rId22"/>
    <p:sldId id="608" r:id="rId23"/>
    <p:sldId id="590" r:id="rId24"/>
    <p:sldId id="459" r:id="rId25"/>
  </p:sldIdLst>
  <p:sldSz cx="12192000" cy="6858000"/>
  <p:notesSz cx="6858000" cy="9144000"/>
  <p:custDataLst>
    <p:tags r:id="rId2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3F3E7"/>
    <a:srgbClr val="DDF9FF"/>
    <a:srgbClr val="EEFDDD"/>
    <a:srgbClr val="F2F2F2"/>
    <a:srgbClr val="FFFFFF"/>
    <a:srgbClr val="1D619F"/>
    <a:srgbClr val="759FCC"/>
    <a:srgbClr val="EEFCFF"/>
    <a:srgbClr val="E7FAFF"/>
    <a:srgbClr val="6DDB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中度样式 1 - 强调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2833802-FEF1-4C79-8D5D-14CF1EAF98D9}" styleName="浅色样式 2 - 强调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ABFCF23-3B69-468F-B69F-88F6DE6A72F2}" styleName="中度样式 1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A107856-5554-42FB-B03E-39F5DBC370BA}" styleName="中度样式 4 - 强调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5DA37D80-6434-44D0-A028-1B22A696006F}" styleName="浅色样式 3 - 强调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53" autoAdjust="0"/>
    <p:restoredTop sz="83391" autoAdjust="0"/>
  </p:normalViewPr>
  <p:slideViewPr>
    <p:cSldViewPr snapToGrid="0" showGuides="1">
      <p:cViewPr varScale="1">
        <p:scale>
          <a:sx n="56" d="100"/>
          <a:sy n="56" d="100"/>
        </p:scale>
        <p:origin x="1068" y="4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39" d="100"/>
        <a:sy n="139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ags" Target="tags/tag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handoutMaster" Target="handoutMasters/handoutMaster1.xml"/><Relationship Id="rId30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2020/6/12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874007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1743F9-9B08-422F-9ECE-BE7148BC7DDC}" type="datetimeFigureOut">
              <a:rPr lang="zh-CN" altLang="en-US" smtClean="0"/>
              <a:t>2020/6/12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4C0232-94FA-4EBE-BB9B-79FBE486032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559420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22436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92894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60002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59649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00693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43416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3096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76022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26647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46580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11522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zh-CN" sz="10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29358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647768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027002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82359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zh-CN" sz="10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08306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22101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zh-CN" sz="20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14142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zh-CN" sz="8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85847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zh-CN" sz="8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20597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zh-CN" sz="8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0959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52322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/>
    </mc:Choice>
    <mc:Fallback xmlns="">
      <p:transition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/>
    </mc:Choice>
    <mc:Fallback xmlns="">
      <p:transition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版权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/>
    </mc:Choice>
    <mc:Fallback xmlns="">
      <p:transition spd="slow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38970-10D0-4527-9D1A-23F3924F5A2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38970-10D0-4527-9D1A-23F3924F5A2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38970-10D0-4527-9D1A-23F3924F5A2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38970-10D0-4527-9D1A-23F3924F5A2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38970-10D0-4527-9D1A-23F3924F5A2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38970-10D0-4527-9D1A-23F3924F5A2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38970-10D0-4527-9D1A-23F3924F5A2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38970-10D0-4527-9D1A-23F3924F5A2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/>
    </mc:Choice>
    <mc:Fallback xmlns="">
      <p:transition spd="slow"/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38970-10D0-4527-9D1A-23F3924F5A2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38970-10D0-4527-9D1A-23F3924F5A2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38970-10D0-4527-9D1A-23F3924F5A2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过度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/>
    </mc:Choice>
    <mc:Fallback xmlns=""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矩形 3"/>
          <p:cNvSpPr/>
          <p:nvPr userDrawn="1"/>
        </p:nvSpPr>
        <p:spPr>
          <a:xfrm>
            <a:off x="8325228" y="6545425"/>
            <a:ext cx="7751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模板下载：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www.1ppt.com/moban/     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行业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www.1ppt.com/hangye/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节日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www.1ppt.com/jieri/     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素材下载：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www.1ppt.com/sucai/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背景图片：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www.1ppt.com/beijing/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图表下载：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www.1ppt.com/tubiao/    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优秀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www.1ppt.com/xiazai/  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www.1ppt.com/powerpoint/      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Word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www.1ppt.com/word/              Excel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教程：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www.1ppt.com/excel/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资料下载：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www.1ppt.com/ziliao/          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课件下载：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www.1ppt.com/kejian/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范文下载：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www.1ppt.com/fanwen/             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试卷下载：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www.1ppt.com/shiti/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教案下载：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www.1ppt.com/jiaoan/      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字体下载：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www.1ppt.com/ziti/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 </a:t>
            </a:r>
            <a:endParaRPr lang="zh-CN" altLang="en-US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/>
    </mc:Choice>
    <mc:Fallback xmlns=""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/>
    </mc:Choice>
    <mc:Fallback xmlns=""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/>
    </mc:Choice>
    <mc:Fallback xmlns=""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/>
    </mc:Choice>
    <mc:Fallback xmlns="">
      <p:transition spd="slow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-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/>
    </mc:Choice>
    <mc:Fallback xmlns=""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-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/>
    </mc:Choice>
    <mc:Fallback xmlns=""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1600"/>
    </mc:Choice>
    <mc:Fallback xmlns="">
      <p:transition spd="slow"/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338970-10D0-4527-9D1A-23F3924F5A2F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21.xml"/><Relationship Id="rId1" Type="http://schemas.openxmlformats.org/officeDocument/2006/relationships/tags" Target="../tags/tag20.xml"/><Relationship Id="rId6" Type="http://schemas.openxmlformats.org/officeDocument/2006/relationships/image" Target="../media/image21.png"/><Relationship Id="rId5" Type="http://schemas.openxmlformats.org/officeDocument/2006/relationships/image" Target="../media/image1.emf"/><Relationship Id="rId4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5" Type="http://schemas.openxmlformats.org/officeDocument/2006/relationships/image" Target="../media/image1.emf"/><Relationship Id="rId4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23.png"/><Relationship Id="rId2" Type="http://schemas.openxmlformats.org/officeDocument/2006/relationships/tags" Target="../tags/tag25.xml"/><Relationship Id="rId1" Type="http://schemas.openxmlformats.org/officeDocument/2006/relationships/tags" Target="../tags/tag24.xml"/><Relationship Id="rId6" Type="http://schemas.openxmlformats.org/officeDocument/2006/relationships/image" Target="../media/image22.png"/><Relationship Id="rId5" Type="http://schemas.openxmlformats.org/officeDocument/2006/relationships/image" Target="../media/image1.emf"/><Relationship Id="rId4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26.png"/><Relationship Id="rId2" Type="http://schemas.openxmlformats.org/officeDocument/2006/relationships/tags" Target="../tags/tag27.xml"/><Relationship Id="rId1" Type="http://schemas.openxmlformats.org/officeDocument/2006/relationships/tags" Target="../tags/tag26.xml"/><Relationship Id="rId6" Type="http://schemas.openxmlformats.org/officeDocument/2006/relationships/image" Target="../media/image25.png"/><Relationship Id="rId5" Type="http://schemas.openxmlformats.org/officeDocument/2006/relationships/image" Target="../media/image1.emf"/><Relationship Id="rId4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28.png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6" Type="http://schemas.openxmlformats.org/officeDocument/2006/relationships/image" Target="../media/image27.png"/><Relationship Id="rId5" Type="http://schemas.openxmlformats.org/officeDocument/2006/relationships/image" Target="../media/image1.emf"/><Relationship Id="rId4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31.png"/><Relationship Id="rId2" Type="http://schemas.openxmlformats.org/officeDocument/2006/relationships/tags" Target="../tags/tag31.xml"/><Relationship Id="rId1" Type="http://schemas.openxmlformats.org/officeDocument/2006/relationships/tags" Target="../tags/tag30.xml"/><Relationship Id="rId6" Type="http://schemas.openxmlformats.org/officeDocument/2006/relationships/image" Target="../media/image30.png"/><Relationship Id="rId5" Type="http://schemas.openxmlformats.org/officeDocument/2006/relationships/image" Target="../media/image1.emf"/><Relationship Id="rId4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33.png"/><Relationship Id="rId2" Type="http://schemas.openxmlformats.org/officeDocument/2006/relationships/tags" Target="../tags/tag33.xml"/><Relationship Id="rId1" Type="http://schemas.openxmlformats.org/officeDocument/2006/relationships/tags" Target="../tags/tag32.xml"/><Relationship Id="rId6" Type="http://schemas.openxmlformats.org/officeDocument/2006/relationships/image" Target="../media/image32.png"/><Relationship Id="rId5" Type="http://schemas.openxmlformats.org/officeDocument/2006/relationships/image" Target="../media/image1.emf"/><Relationship Id="rId4" Type="http://schemas.openxmlformats.org/officeDocument/2006/relationships/notesSlide" Target="../notesSlides/notesSlide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35.xml"/><Relationship Id="rId1" Type="http://schemas.openxmlformats.org/officeDocument/2006/relationships/tags" Target="../tags/tag34.xml"/><Relationship Id="rId6" Type="http://schemas.openxmlformats.org/officeDocument/2006/relationships/image" Target="../media/image34.png"/><Relationship Id="rId5" Type="http://schemas.openxmlformats.org/officeDocument/2006/relationships/image" Target="../media/image1.emf"/><Relationship Id="rId4" Type="http://schemas.openxmlformats.org/officeDocument/2006/relationships/notesSlide" Target="../notesSlides/notesSlide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6" Type="http://schemas.openxmlformats.org/officeDocument/2006/relationships/image" Target="../media/image35.png"/><Relationship Id="rId5" Type="http://schemas.openxmlformats.org/officeDocument/2006/relationships/image" Target="../media/image1.emf"/><Relationship Id="rId4" Type="http://schemas.openxmlformats.org/officeDocument/2006/relationships/notesSlide" Target="../notesSlides/notesSlide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39.xml"/><Relationship Id="rId1" Type="http://schemas.openxmlformats.org/officeDocument/2006/relationships/tags" Target="../tags/tag38.xml"/><Relationship Id="rId6" Type="http://schemas.openxmlformats.org/officeDocument/2006/relationships/image" Target="../media/image36.png"/><Relationship Id="rId5" Type="http://schemas.openxmlformats.org/officeDocument/2006/relationships/image" Target="../media/image1.emf"/><Relationship Id="rId4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tags" Target="../tags/tag4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1.emf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41.xml"/><Relationship Id="rId1" Type="http://schemas.openxmlformats.org/officeDocument/2006/relationships/tags" Target="../tags/tag40.xml"/><Relationship Id="rId5" Type="http://schemas.openxmlformats.org/officeDocument/2006/relationships/image" Target="../media/image1.emf"/><Relationship Id="rId4" Type="http://schemas.openxmlformats.org/officeDocument/2006/relationships/notesSlide" Target="../notesSlides/notesSlide1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43.xml"/><Relationship Id="rId1" Type="http://schemas.openxmlformats.org/officeDocument/2006/relationships/tags" Target="../tags/tag42.xml"/><Relationship Id="rId5" Type="http://schemas.openxmlformats.org/officeDocument/2006/relationships/image" Target="../media/image1.emf"/><Relationship Id="rId4" Type="http://schemas.openxmlformats.org/officeDocument/2006/relationships/notesSlide" Target="../notesSlides/notesSlide2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45.xml"/><Relationship Id="rId1" Type="http://schemas.openxmlformats.org/officeDocument/2006/relationships/tags" Target="../tags/tag44.xml"/><Relationship Id="rId5" Type="http://schemas.openxmlformats.org/officeDocument/2006/relationships/image" Target="../media/image1.emf"/><Relationship Id="rId4" Type="http://schemas.openxmlformats.org/officeDocument/2006/relationships/notesSlide" Target="../notesSlides/notesSlide2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5" Type="http://schemas.openxmlformats.org/officeDocument/2006/relationships/image" Target="../media/image1.emf"/><Relationship Id="rId4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5" Type="http://schemas.openxmlformats.org/officeDocument/2006/relationships/image" Target="../media/image1.emf"/><Relationship Id="rId4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emf"/><Relationship Id="rId3" Type="http://schemas.openxmlformats.org/officeDocument/2006/relationships/tags" Target="../tags/tag11.xml"/><Relationship Id="rId7" Type="http://schemas.openxmlformats.org/officeDocument/2006/relationships/package" Target="../embeddings/Microsoft_Visio___1.vsdx"/><Relationship Id="rId2" Type="http://schemas.openxmlformats.org/officeDocument/2006/relationships/tags" Target="../tags/tag10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.emf"/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emf"/><Relationship Id="rId3" Type="http://schemas.openxmlformats.org/officeDocument/2006/relationships/tags" Target="../tags/tag13.xml"/><Relationship Id="rId7" Type="http://schemas.openxmlformats.org/officeDocument/2006/relationships/package" Target="../embeddings/Microsoft_Visio___11.vsdx"/><Relationship Id="rId2" Type="http://schemas.openxmlformats.org/officeDocument/2006/relationships/tags" Target="../tags/tag1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.emf"/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0.png"/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4.png"/><Relationship Id="rId12" Type="http://schemas.openxmlformats.org/officeDocument/2006/relationships/image" Target="../media/image9.png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6" Type="http://schemas.openxmlformats.org/officeDocument/2006/relationships/image" Target="../media/image3.png"/><Relationship Id="rId11" Type="http://schemas.openxmlformats.org/officeDocument/2006/relationships/image" Target="../media/image8.png"/><Relationship Id="rId5" Type="http://schemas.openxmlformats.org/officeDocument/2006/relationships/image" Target="../media/image1.emf"/><Relationship Id="rId10" Type="http://schemas.openxmlformats.org/officeDocument/2006/relationships/image" Target="../media/image7.png"/><Relationship Id="rId4" Type="http://schemas.openxmlformats.org/officeDocument/2006/relationships/notesSlide" Target="../notesSlides/notesSlide6.xml"/><Relationship Id="rId9" Type="http://schemas.openxmlformats.org/officeDocument/2006/relationships/image" Target="../media/image6.png"/><Relationship Id="rId1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13.png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6" Type="http://schemas.openxmlformats.org/officeDocument/2006/relationships/image" Target="../media/image12.png"/><Relationship Id="rId5" Type="http://schemas.openxmlformats.org/officeDocument/2006/relationships/image" Target="../media/image1.emf"/><Relationship Id="rId10" Type="http://schemas.openxmlformats.org/officeDocument/2006/relationships/image" Target="../media/image16.png"/><Relationship Id="rId4" Type="http://schemas.openxmlformats.org/officeDocument/2006/relationships/notesSlide" Target="../notesSlides/notesSlide7.xml"/><Relationship Id="rId9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18.png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image" Target="../media/image17.png"/><Relationship Id="rId5" Type="http://schemas.openxmlformats.org/officeDocument/2006/relationships/image" Target="../media/image1.emf"/><Relationship Id="rId4" Type="http://schemas.openxmlformats.org/officeDocument/2006/relationships/notesSlide" Target="../notesSlides/notesSlide8.xml"/><Relationship Id="rId9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65E8046C-AB43-4CA8-B822-A68A004E845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5490" b="47335"/>
          <a:stretch>
            <a:fillRect/>
          </a:stretch>
        </p:blipFill>
        <p:spPr>
          <a:xfrm>
            <a:off x="0" y="3102832"/>
            <a:ext cx="5036457" cy="3755170"/>
          </a:xfrm>
          <a:custGeom>
            <a:avLst/>
            <a:gdLst>
              <a:gd name="connsiteX0" fmla="*/ 0 w 6539008"/>
              <a:gd name="connsiteY0" fmla="*/ 0 h 4875469"/>
              <a:gd name="connsiteX1" fmla="*/ 6539008 w 6539008"/>
              <a:gd name="connsiteY1" fmla="*/ 0 h 4875469"/>
              <a:gd name="connsiteX2" fmla="*/ 6539008 w 6539008"/>
              <a:gd name="connsiteY2" fmla="*/ 4875469 h 4875469"/>
              <a:gd name="connsiteX3" fmla="*/ 0 w 6539008"/>
              <a:gd name="connsiteY3" fmla="*/ 4875469 h 4875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39008" h="4875469">
                <a:moveTo>
                  <a:pt x="0" y="0"/>
                </a:moveTo>
                <a:lnTo>
                  <a:pt x="6539008" y="0"/>
                </a:lnTo>
                <a:lnTo>
                  <a:pt x="6539008" y="4875469"/>
                </a:lnTo>
                <a:lnTo>
                  <a:pt x="0" y="4875469"/>
                </a:lnTo>
                <a:close/>
              </a:path>
            </a:pathLst>
          </a:cu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939AFE2-B0BF-468D-AD04-62E67275F9F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5490" b="47335"/>
          <a:stretch>
            <a:fillRect/>
          </a:stretch>
        </p:blipFill>
        <p:spPr>
          <a:xfrm rot="10800000">
            <a:off x="7881256" y="0"/>
            <a:ext cx="4310743" cy="3214079"/>
          </a:xfrm>
          <a:custGeom>
            <a:avLst/>
            <a:gdLst>
              <a:gd name="connsiteX0" fmla="*/ 0 w 6539008"/>
              <a:gd name="connsiteY0" fmla="*/ 0 h 4875469"/>
              <a:gd name="connsiteX1" fmla="*/ 6539008 w 6539008"/>
              <a:gd name="connsiteY1" fmla="*/ 0 h 4875469"/>
              <a:gd name="connsiteX2" fmla="*/ 6539008 w 6539008"/>
              <a:gd name="connsiteY2" fmla="*/ 4875469 h 4875469"/>
              <a:gd name="connsiteX3" fmla="*/ 0 w 6539008"/>
              <a:gd name="connsiteY3" fmla="*/ 4875469 h 4875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39008" h="4875469">
                <a:moveTo>
                  <a:pt x="0" y="0"/>
                </a:moveTo>
                <a:lnTo>
                  <a:pt x="6539008" y="0"/>
                </a:lnTo>
                <a:lnTo>
                  <a:pt x="6539008" y="4875469"/>
                </a:lnTo>
                <a:lnTo>
                  <a:pt x="0" y="4875469"/>
                </a:lnTo>
                <a:close/>
              </a:path>
            </a:pathLst>
          </a:cu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5803547F-FD40-418D-AE47-9C5ADDD9323A}"/>
              </a:ext>
            </a:extLst>
          </p:cNvPr>
          <p:cNvSpPr txBox="1"/>
          <p:nvPr/>
        </p:nvSpPr>
        <p:spPr>
          <a:xfrm>
            <a:off x="1115181" y="2167784"/>
            <a:ext cx="10296525" cy="69730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 fontAlgn="auto">
              <a:lnSpc>
                <a:spcPts val="5280"/>
              </a:lnSpc>
            </a:pPr>
            <a:r>
              <a:rPr lang="zh-CN" altLang="en-US" sz="4400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区域经济协同效应研究</a:t>
            </a:r>
            <a:endParaRPr sz="4400" b="1" dirty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FE31E8BF-BF3C-4A9D-B1E6-B8F6EA3BADE1}"/>
              </a:ext>
            </a:extLst>
          </p:cNvPr>
          <p:cNvSpPr txBox="1"/>
          <p:nvPr/>
        </p:nvSpPr>
        <p:spPr>
          <a:xfrm>
            <a:off x="4975848" y="3561300"/>
            <a:ext cx="4501527" cy="1457579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2400" spc="200" dirty="0"/>
              <a:t>汇报人：李 冬</a:t>
            </a:r>
            <a:endParaRPr lang="en-US" altLang="zh-CN" sz="2400" spc="200" dirty="0"/>
          </a:p>
          <a:p>
            <a:pPr>
              <a:lnSpc>
                <a:spcPct val="200000"/>
              </a:lnSpc>
            </a:pPr>
            <a:r>
              <a:rPr lang="zh-CN" altLang="en-US" sz="2400" spc="200" dirty="0"/>
              <a:t>日   期：</a:t>
            </a:r>
            <a:r>
              <a:rPr lang="en-US" altLang="zh-CN" sz="2400" spc="200" dirty="0"/>
              <a:t>2020</a:t>
            </a:r>
            <a:r>
              <a:rPr lang="zh-CN" altLang="en-US" sz="2400" spc="200" dirty="0"/>
              <a:t>年</a:t>
            </a:r>
            <a:r>
              <a:rPr lang="en-US" altLang="zh-CN" sz="2400" spc="200" dirty="0"/>
              <a:t>6</a:t>
            </a:r>
            <a:r>
              <a:rPr lang="zh-CN" altLang="en-US" sz="2400" spc="200" dirty="0"/>
              <a:t>月</a:t>
            </a:r>
            <a:r>
              <a:rPr lang="en-US" altLang="zh-CN" sz="2400" spc="200"/>
              <a:t>1</a:t>
            </a:r>
            <a:r>
              <a:rPr lang="en-US" altLang="zh-CN" sz="2400" spc="200" dirty="0"/>
              <a:t>2</a:t>
            </a:r>
            <a:r>
              <a:rPr lang="zh-CN" altLang="en-US" sz="2400" spc="200"/>
              <a:t>日</a:t>
            </a:r>
            <a:endParaRPr lang="en-US" altLang="zh-CN" sz="2400" spc="200" dirty="0"/>
          </a:p>
        </p:txBody>
      </p:sp>
    </p:spTree>
    <p:extLst>
      <p:ext uri="{BB962C8B-B14F-4D97-AF65-F5344CB8AC3E}">
        <p14:creationId xmlns:p14="http://schemas.microsoft.com/office/powerpoint/2010/main" val="1213030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>
            <a:extLst>
              <a:ext uri="{FF2B5EF4-FFF2-40B4-BE49-F238E27FC236}">
                <a16:creationId xmlns:a16="http://schemas.microsoft.com/office/drawing/2014/main" id="{9C03B193-3A11-4257-A3BC-6912C1F1F049}"/>
              </a:ext>
            </a:extLst>
          </p:cNvPr>
          <p:cNvSpPr/>
          <p:nvPr/>
        </p:nvSpPr>
        <p:spPr>
          <a:xfrm>
            <a:off x="2234247" y="4644742"/>
            <a:ext cx="7553237" cy="1040529"/>
          </a:xfrm>
          <a:prstGeom prst="rect">
            <a:avLst/>
          </a:prstGeom>
          <a:solidFill>
            <a:srgbClr val="DDF9FF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rmAutofit/>
          </a:bodyPr>
          <a:lstStyle/>
          <a:p>
            <a:pPr algn="ctr"/>
            <a:endParaRPr lang="zh-CN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AAFB2599-B887-4370-97C4-E3ACDAC4B41B}"/>
              </a:ext>
            </a:extLst>
          </p:cNvPr>
          <p:cNvSpPr/>
          <p:nvPr/>
        </p:nvSpPr>
        <p:spPr>
          <a:xfrm>
            <a:off x="2243594" y="3604213"/>
            <a:ext cx="7553237" cy="1040529"/>
          </a:xfrm>
          <a:prstGeom prst="rect">
            <a:avLst/>
          </a:prstGeom>
          <a:solidFill>
            <a:srgbClr val="F3F3E7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rmAutofit/>
          </a:bodyPr>
          <a:lstStyle/>
          <a:p>
            <a:pPr algn="ctr"/>
            <a:endParaRPr lang="zh-CN" altLang="en-US" dirty="0"/>
          </a:p>
        </p:txBody>
      </p:sp>
      <p:pic>
        <p:nvPicPr>
          <p:cNvPr id="44" name="图片 43"/>
          <p:cNvPicPr>
            <a:picLocks noChangeAspect="1"/>
          </p:cNvPicPr>
          <p:nvPr/>
        </p:nvPicPr>
        <p:blipFill>
          <a:blip r:embed="rId5" cstate="screen"/>
          <a:srcRect l="35490" b="47335"/>
          <a:stretch>
            <a:fillRect/>
          </a:stretch>
        </p:blipFill>
        <p:spPr>
          <a:xfrm rot="10800000" flipH="1">
            <a:off x="0" y="0"/>
            <a:ext cx="1129890" cy="842443"/>
          </a:xfrm>
          <a:custGeom>
            <a:avLst/>
            <a:gdLst>
              <a:gd name="connsiteX0" fmla="*/ 0 w 6539008"/>
              <a:gd name="connsiteY0" fmla="*/ 0 h 4875469"/>
              <a:gd name="connsiteX1" fmla="*/ 6539008 w 6539008"/>
              <a:gd name="connsiteY1" fmla="*/ 0 h 4875469"/>
              <a:gd name="connsiteX2" fmla="*/ 6539008 w 6539008"/>
              <a:gd name="connsiteY2" fmla="*/ 4875469 h 4875469"/>
              <a:gd name="connsiteX3" fmla="*/ 0 w 6539008"/>
              <a:gd name="connsiteY3" fmla="*/ 4875469 h 4875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39008" h="4875469">
                <a:moveTo>
                  <a:pt x="0" y="0"/>
                </a:moveTo>
                <a:lnTo>
                  <a:pt x="6539008" y="0"/>
                </a:lnTo>
                <a:lnTo>
                  <a:pt x="6539008" y="4875469"/>
                </a:lnTo>
                <a:lnTo>
                  <a:pt x="0" y="4875469"/>
                </a:lnTo>
                <a:close/>
              </a:path>
            </a:pathLst>
          </a:custGeom>
        </p:spPr>
      </p:pic>
      <p:sp>
        <p:nvSpPr>
          <p:cNvPr id="5" name="PA-文本框 10">
            <a:extLst>
              <a:ext uri="{FF2B5EF4-FFF2-40B4-BE49-F238E27FC236}">
                <a16:creationId xmlns:a16="http://schemas.microsoft.com/office/drawing/2014/main" id="{FAA05CA7-F077-4A50-8760-EB01FCA83FC6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005296" y="122261"/>
            <a:ext cx="3934857" cy="453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应用分析</a:t>
            </a:r>
            <a:endParaRPr lang="zh-CN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0A9ADA5D-CFA4-4E8C-9B7E-1B5471A2F5F3}"/>
              </a:ext>
            </a:extLst>
          </p:cNvPr>
          <p:cNvSpPr/>
          <p:nvPr/>
        </p:nvSpPr>
        <p:spPr>
          <a:xfrm>
            <a:off x="2051304" y="1649260"/>
            <a:ext cx="6635496" cy="442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数据来源：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0A60AA8-D3F3-478C-8A87-56D01F9ECE73}"/>
              </a:ext>
            </a:extLst>
          </p:cNvPr>
          <p:cNvSpPr/>
          <p:nvPr/>
        </p:nvSpPr>
        <p:spPr>
          <a:xfrm>
            <a:off x="1590318" y="1025009"/>
            <a:ext cx="437812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山东省区域间经济系统超网络模型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35B9E06C-2A5F-4D83-977B-5CA7405C4F84}"/>
              </a:ext>
            </a:extLst>
          </p:cNvPr>
          <p:cNvSpPr/>
          <p:nvPr/>
        </p:nvSpPr>
        <p:spPr>
          <a:xfrm>
            <a:off x="2250219" y="2092138"/>
            <a:ext cx="7553237" cy="1501852"/>
          </a:xfrm>
          <a:prstGeom prst="rect">
            <a:avLst/>
          </a:prstGeom>
          <a:solidFill>
            <a:srgbClr val="DDF9FF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rmAutofit/>
          </a:bodyPr>
          <a:lstStyle/>
          <a:p>
            <a:pPr algn="ctr"/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60D5CB8-8842-4564-8886-6A25C0E9030F}"/>
              </a:ext>
            </a:extLst>
          </p:cNvPr>
          <p:cNvSpPr/>
          <p:nvPr/>
        </p:nvSpPr>
        <p:spPr>
          <a:xfrm>
            <a:off x="2388545" y="2068997"/>
            <a:ext cx="7398940" cy="33586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２０１２年</a:t>
            </a: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《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山东省４２部门投入产出表</a:t>
            </a: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》</a:t>
            </a: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《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国民经济行业分类</a:t>
            </a: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》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（ＧＢ／</a:t>
            </a: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T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４７５４－２０１７）</a:t>
            </a:r>
            <a:endParaRPr lang="en-US" altLang="zh-CN" sz="16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２０１２年</a:t>
            </a: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《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山东统计年鉴</a:t>
            </a: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》</a:t>
            </a: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山东省政府工作报告</a:t>
            </a:r>
            <a:endParaRPr lang="en-US" altLang="zh-CN" sz="16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《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国民经济行业分类</a:t>
            </a: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》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（ＧＢ／Ｔ４７５４－２０１７）</a:t>
            </a:r>
            <a:endParaRPr lang="en-US" altLang="zh-CN" sz="16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山东省百强企业名录</a:t>
            </a:r>
            <a:endParaRPr lang="en-US" altLang="zh-CN" sz="16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企业官方网站</a:t>
            </a:r>
            <a:endParaRPr lang="en-US" altLang="zh-CN" sz="16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集群群网络中提供的企业地址信息</a:t>
            </a:r>
            <a:endParaRPr lang="en-US" altLang="zh-CN" sz="16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山东省区域信息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2227E703-E583-4C3B-A06D-956F775689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18881" y="4821384"/>
            <a:ext cx="4935838" cy="152303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56123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/>
    </mc:Choice>
    <mc:Fallback xmlns="">
      <p:transition spd="slow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图片 43"/>
          <p:cNvPicPr>
            <a:picLocks noChangeAspect="1"/>
          </p:cNvPicPr>
          <p:nvPr/>
        </p:nvPicPr>
        <p:blipFill>
          <a:blip r:embed="rId5" cstate="screen"/>
          <a:srcRect l="35490" b="47335"/>
          <a:stretch>
            <a:fillRect/>
          </a:stretch>
        </p:blipFill>
        <p:spPr>
          <a:xfrm rot="10800000" flipH="1">
            <a:off x="0" y="0"/>
            <a:ext cx="1129890" cy="842443"/>
          </a:xfrm>
          <a:custGeom>
            <a:avLst/>
            <a:gdLst>
              <a:gd name="connsiteX0" fmla="*/ 0 w 6539008"/>
              <a:gd name="connsiteY0" fmla="*/ 0 h 4875469"/>
              <a:gd name="connsiteX1" fmla="*/ 6539008 w 6539008"/>
              <a:gd name="connsiteY1" fmla="*/ 0 h 4875469"/>
              <a:gd name="connsiteX2" fmla="*/ 6539008 w 6539008"/>
              <a:gd name="connsiteY2" fmla="*/ 4875469 h 4875469"/>
              <a:gd name="connsiteX3" fmla="*/ 0 w 6539008"/>
              <a:gd name="connsiteY3" fmla="*/ 4875469 h 4875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39008" h="4875469">
                <a:moveTo>
                  <a:pt x="0" y="0"/>
                </a:moveTo>
                <a:lnTo>
                  <a:pt x="6539008" y="0"/>
                </a:lnTo>
                <a:lnTo>
                  <a:pt x="6539008" y="4875469"/>
                </a:lnTo>
                <a:lnTo>
                  <a:pt x="0" y="4875469"/>
                </a:lnTo>
                <a:close/>
              </a:path>
            </a:pathLst>
          </a:cu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20A60AA8-D3F3-478C-8A87-56D01F9ECE73}"/>
              </a:ext>
            </a:extLst>
          </p:cNvPr>
          <p:cNvSpPr/>
          <p:nvPr/>
        </p:nvSpPr>
        <p:spPr>
          <a:xfrm>
            <a:off x="1590318" y="1025009"/>
            <a:ext cx="360868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山东省区域间经济协同效应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2137B3C-2804-4EAA-B360-DF9795A26742}"/>
              </a:ext>
            </a:extLst>
          </p:cNvPr>
          <p:cNvSpPr/>
          <p:nvPr/>
        </p:nvSpPr>
        <p:spPr>
          <a:xfrm>
            <a:off x="2064216" y="1518111"/>
            <a:ext cx="5378395" cy="442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基于节点关联结构的单层次区域间经济协同效应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0078390-712F-4E51-B67F-D5BD78D400A1}"/>
              </a:ext>
            </a:extLst>
          </p:cNvPr>
          <p:cNvSpPr/>
          <p:nvPr/>
        </p:nvSpPr>
        <p:spPr>
          <a:xfrm>
            <a:off x="2857230" y="2046030"/>
            <a:ext cx="1858201" cy="11215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带动效应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循环效应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层内福射效应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0CF603FD-BE88-4E2A-A93C-8219FD4FABF5}"/>
              </a:ext>
            </a:extLst>
          </p:cNvPr>
          <p:cNvSpPr/>
          <p:nvPr/>
        </p:nvSpPr>
        <p:spPr>
          <a:xfrm>
            <a:off x="2857229" y="3691914"/>
            <a:ext cx="1858201" cy="8583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核结构效应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基础关联效应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CB872B7-AC75-4FE5-AEE3-FCFA5E1396F3}"/>
              </a:ext>
            </a:extLst>
          </p:cNvPr>
          <p:cNvSpPr/>
          <p:nvPr/>
        </p:nvSpPr>
        <p:spPr>
          <a:xfrm>
            <a:off x="2895212" y="5016588"/>
            <a:ext cx="1858201" cy="12738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聚合效应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扩散效应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层间辐射效应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092E977-A433-40D3-AD3D-9344B70DB6EB}"/>
              </a:ext>
            </a:extLst>
          </p:cNvPr>
          <p:cNvSpPr/>
          <p:nvPr/>
        </p:nvSpPr>
        <p:spPr>
          <a:xfrm>
            <a:off x="2064216" y="3254250"/>
            <a:ext cx="6096000" cy="442878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基于子网络结构的单层次区域间经济协同效应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790B7BE-E4F4-474C-BB3D-AB20F70E9AB0}"/>
              </a:ext>
            </a:extLst>
          </p:cNvPr>
          <p:cNvSpPr/>
          <p:nvPr/>
        </p:nvSpPr>
        <p:spPr>
          <a:xfrm>
            <a:off x="2064216" y="4616632"/>
            <a:ext cx="5609228" cy="442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基于超网络关联结构的多层次区域间经济协同效应</a:t>
            </a:r>
          </a:p>
        </p:txBody>
      </p:sp>
      <p:sp>
        <p:nvSpPr>
          <p:cNvPr id="11" name="PA-文本框 10">
            <a:extLst>
              <a:ext uri="{FF2B5EF4-FFF2-40B4-BE49-F238E27FC236}">
                <a16:creationId xmlns:a16="http://schemas.microsoft.com/office/drawing/2014/main" id="{20C63F9A-CCE9-419C-BF96-FA62B95FAC4D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005296" y="122261"/>
            <a:ext cx="3934857" cy="453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应用分析</a:t>
            </a:r>
            <a:endParaRPr lang="zh-CN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0496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/>
    </mc:Choice>
    <mc:Fallback xmlns="">
      <p:transition spd="slow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图片 43"/>
          <p:cNvPicPr>
            <a:picLocks noChangeAspect="1"/>
          </p:cNvPicPr>
          <p:nvPr/>
        </p:nvPicPr>
        <p:blipFill>
          <a:blip r:embed="rId5" cstate="screen"/>
          <a:srcRect l="35490" b="47335"/>
          <a:stretch>
            <a:fillRect/>
          </a:stretch>
        </p:blipFill>
        <p:spPr>
          <a:xfrm rot="10800000" flipH="1">
            <a:off x="0" y="0"/>
            <a:ext cx="1129890" cy="842443"/>
          </a:xfrm>
          <a:custGeom>
            <a:avLst/>
            <a:gdLst>
              <a:gd name="connsiteX0" fmla="*/ 0 w 6539008"/>
              <a:gd name="connsiteY0" fmla="*/ 0 h 4875469"/>
              <a:gd name="connsiteX1" fmla="*/ 6539008 w 6539008"/>
              <a:gd name="connsiteY1" fmla="*/ 0 h 4875469"/>
              <a:gd name="connsiteX2" fmla="*/ 6539008 w 6539008"/>
              <a:gd name="connsiteY2" fmla="*/ 4875469 h 4875469"/>
              <a:gd name="connsiteX3" fmla="*/ 0 w 6539008"/>
              <a:gd name="connsiteY3" fmla="*/ 4875469 h 4875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39008" h="4875469">
                <a:moveTo>
                  <a:pt x="0" y="0"/>
                </a:moveTo>
                <a:lnTo>
                  <a:pt x="6539008" y="0"/>
                </a:lnTo>
                <a:lnTo>
                  <a:pt x="6539008" y="4875469"/>
                </a:lnTo>
                <a:lnTo>
                  <a:pt x="0" y="4875469"/>
                </a:lnTo>
                <a:close/>
              </a:path>
            </a:pathLst>
          </a:cu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20A60AA8-D3F3-478C-8A87-56D01F9ECE73}"/>
              </a:ext>
            </a:extLst>
          </p:cNvPr>
          <p:cNvSpPr/>
          <p:nvPr/>
        </p:nvSpPr>
        <p:spPr>
          <a:xfrm>
            <a:off x="1590318" y="1025009"/>
            <a:ext cx="412164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山东省区域间经济协同效应研究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2137B3C-2804-4EAA-B360-DF9795A26742}"/>
              </a:ext>
            </a:extLst>
          </p:cNvPr>
          <p:cNvSpPr/>
          <p:nvPr/>
        </p:nvSpPr>
        <p:spPr>
          <a:xfrm>
            <a:off x="1992654" y="1573771"/>
            <a:ext cx="5378395" cy="442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基于节点关联结构的单层次区域间经济协同效应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A8BE146-2C54-4506-89AE-973C4EAE9E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59715" y="2810046"/>
            <a:ext cx="2846140" cy="1900928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D876360D-7897-44C8-A91A-BA5FD1B0D55C}"/>
              </a:ext>
            </a:extLst>
          </p:cNvPr>
          <p:cNvSpPr/>
          <p:nvPr/>
        </p:nvSpPr>
        <p:spPr>
          <a:xfrm>
            <a:off x="2512669" y="2288316"/>
            <a:ext cx="13965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带动效应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6EE85C7-FEA5-44A0-975D-84C8BCDE1B3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86146" y="2934794"/>
            <a:ext cx="2463655" cy="287837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534EB71-673D-4C01-AB4A-C1D69F50F62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59715" y="4695072"/>
            <a:ext cx="2914893" cy="1838370"/>
          </a:xfrm>
          <a:prstGeom prst="rect">
            <a:avLst/>
          </a:prstGeom>
        </p:spPr>
      </p:pic>
      <p:sp>
        <p:nvSpPr>
          <p:cNvPr id="10" name="PA-文本框 10">
            <a:extLst>
              <a:ext uri="{FF2B5EF4-FFF2-40B4-BE49-F238E27FC236}">
                <a16:creationId xmlns:a16="http://schemas.microsoft.com/office/drawing/2014/main" id="{33BF64D2-E65B-4174-9A28-A22116F6F496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005296" y="122261"/>
            <a:ext cx="3934857" cy="453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应用分析</a:t>
            </a:r>
            <a:endParaRPr lang="zh-CN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11014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/>
    </mc:Choice>
    <mc:Fallback xmlns="">
      <p:transition spd="slow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图片 43"/>
          <p:cNvPicPr>
            <a:picLocks noChangeAspect="1"/>
          </p:cNvPicPr>
          <p:nvPr/>
        </p:nvPicPr>
        <p:blipFill>
          <a:blip r:embed="rId5" cstate="screen"/>
          <a:srcRect l="35490" b="47335"/>
          <a:stretch>
            <a:fillRect/>
          </a:stretch>
        </p:blipFill>
        <p:spPr>
          <a:xfrm rot="10800000" flipH="1">
            <a:off x="0" y="0"/>
            <a:ext cx="1129890" cy="842443"/>
          </a:xfrm>
          <a:custGeom>
            <a:avLst/>
            <a:gdLst>
              <a:gd name="connsiteX0" fmla="*/ 0 w 6539008"/>
              <a:gd name="connsiteY0" fmla="*/ 0 h 4875469"/>
              <a:gd name="connsiteX1" fmla="*/ 6539008 w 6539008"/>
              <a:gd name="connsiteY1" fmla="*/ 0 h 4875469"/>
              <a:gd name="connsiteX2" fmla="*/ 6539008 w 6539008"/>
              <a:gd name="connsiteY2" fmla="*/ 4875469 h 4875469"/>
              <a:gd name="connsiteX3" fmla="*/ 0 w 6539008"/>
              <a:gd name="connsiteY3" fmla="*/ 4875469 h 4875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39008" h="4875469">
                <a:moveTo>
                  <a:pt x="0" y="0"/>
                </a:moveTo>
                <a:lnTo>
                  <a:pt x="6539008" y="0"/>
                </a:lnTo>
                <a:lnTo>
                  <a:pt x="6539008" y="4875469"/>
                </a:lnTo>
                <a:lnTo>
                  <a:pt x="0" y="4875469"/>
                </a:lnTo>
                <a:close/>
              </a:path>
            </a:pathLst>
          </a:cu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20A60AA8-D3F3-478C-8A87-56D01F9ECE73}"/>
              </a:ext>
            </a:extLst>
          </p:cNvPr>
          <p:cNvSpPr/>
          <p:nvPr/>
        </p:nvSpPr>
        <p:spPr>
          <a:xfrm>
            <a:off x="1590318" y="1025009"/>
            <a:ext cx="412164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山东省区域间经济协同效应研究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2137B3C-2804-4EAA-B360-DF9795A26742}"/>
              </a:ext>
            </a:extLst>
          </p:cNvPr>
          <p:cNvSpPr/>
          <p:nvPr/>
        </p:nvSpPr>
        <p:spPr>
          <a:xfrm>
            <a:off x="1992654" y="1573771"/>
            <a:ext cx="5378395" cy="442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基于节点关联结构的单层次区域间经济协同效应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D876360D-7897-44C8-A91A-BA5FD1B0D55C}"/>
              </a:ext>
            </a:extLst>
          </p:cNvPr>
          <p:cNvSpPr/>
          <p:nvPr/>
        </p:nvSpPr>
        <p:spPr>
          <a:xfrm>
            <a:off x="2512669" y="2288316"/>
            <a:ext cx="13965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循环效应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A5973C5-BEF2-4C54-9A10-F05AE87032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34097" y="2769632"/>
            <a:ext cx="2723501" cy="331668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9CD6B2D-5EF2-4B81-8ABC-530BCA7C1F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54214" y="2574565"/>
            <a:ext cx="3085247" cy="3464049"/>
          </a:xfrm>
          <a:prstGeom prst="rect">
            <a:avLst/>
          </a:prstGeom>
        </p:spPr>
      </p:pic>
      <p:sp>
        <p:nvSpPr>
          <p:cNvPr id="10" name="PA-文本框 10">
            <a:extLst>
              <a:ext uri="{FF2B5EF4-FFF2-40B4-BE49-F238E27FC236}">
                <a16:creationId xmlns:a16="http://schemas.microsoft.com/office/drawing/2014/main" id="{1E1B1A33-A170-4B2C-8793-0F46D18504A0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005296" y="122261"/>
            <a:ext cx="3934857" cy="453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应用分析</a:t>
            </a:r>
            <a:endParaRPr lang="zh-CN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69907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/>
    </mc:Choice>
    <mc:Fallback xmlns="">
      <p:transition spd="slow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图片 43"/>
          <p:cNvPicPr>
            <a:picLocks noChangeAspect="1"/>
          </p:cNvPicPr>
          <p:nvPr/>
        </p:nvPicPr>
        <p:blipFill>
          <a:blip r:embed="rId5" cstate="screen"/>
          <a:srcRect l="35490" b="47335"/>
          <a:stretch>
            <a:fillRect/>
          </a:stretch>
        </p:blipFill>
        <p:spPr>
          <a:xfrm rot="10800000" flipH="1">
            <a:off x="0" y="0"/>
            <a:ext cx="1129890" cy="842443"/>
          </a:xfrm>
          <a:custGeom>
            <a:avLst/>
            <a:gdLst>
              <a:gd name="connsiteX0" fmla="*/ 0 w 6539008"/>
              <a:gd name="connsiteY0" fmla="*/ 0 h 4875469"/>
              <a:gd name="connsiteX1" fmla="*/ 6539008 w 6539008"/>
              <a:gd name="connsiteY1" fmla="*/ 0 h 4875469"/>
              <a:gd name="connsiteX2" fmla="*/ 6539008 w 6539008"/>
              <a:gd name="connsiteY2" fmla="*/ 4875469 h 4875469"/>
              <a:gd name="connsiteX3" fmla="*/ 0 w 6539008"/>
              <a:gd name="connsiteY3" fmla="*/ 4875469 h 4875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39008" h="4875469">
                <a:moveTo>
                  <a:pt x="0" y="0"/>
                </a:moveTo>
                <a:lnTo>
                  <a:pt x="6539008" y="0"/>
                </a:lnTo>
                <a:lnTo>
                  <a:pt x="6539008" y="4875469"/>
                </a:lnTo>
                <a:lnTo>
                  <a:pt x="0" y="4875469"/>
                </a:lnTo>
                <a:close/>
              </a:path>
            </a:pathLst>
          </a:cu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20A60AA8-D3F3-478C-8A87-56D01F9ECE73}"/>
              </a:ext>
            </a:extLst>
          </p:cNvPr>
          <p:cNvSpPr/>
          <p:nvPr/>
        </p:nvSpPr>
        <p:spPr>
          <a:xfrm>
            <a:off x="1590318" y="1025009"/>
            <a:ext cx="412164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山东省区域间经济协同效应研究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2137B3C-2804-4EAA-B360-DF9795A26742}"/>
              </a:ext>
            </a:extLst>
          </p:cNvPr>
          <p:cNvSpPr/>
          <p:nvPr/>
        </p:nvSpPr>
        <p:spPr>
          <a:xfrm>
            <a:off x="1992654" y="1573771"/>
            <a:ext cx="5378395" cy="442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基于节点关联结构的单层次区域间经济协同效应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D876360D-7897-44C8-A91A-BA5FD1B0D55C}"/>
              </a:ext>
            </a:extLst>
          </p:cNvPr>
          <p:cNvSpPr/>
          <p:nvPr/>
        </p:nvSpPr>
        <p:spPr>
          <a:xfrm>
            <a:off x="2512669" y="2288316"/>
            <a:ext cx="18582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层内辐射效应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C1F5BFC-CA9D-4FE2-93E9-05CE9EA466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11337" y="3023282"/>
            <a:ext cx="3166828" cy="3077819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F7631135-0CEF-471A-901C-419E284F652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41240" y="2861879"/>
            <a:ext cx="3992874" cy="1845294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06E6D0F2-10D7-410E-886E-36003997B44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17386" y="4651517"/>
            <a:ext cx="3992875" cy="1502987"/>
          </a:xfrm>
          <a:prstGeom prst="rect">
            <a:avLst/>
          </a:prstGeom>
        </p:spPr>
      </p:pic>
      <p:sp>
        <p:nvSpPr>
          <p:cNvPr id="12" name="PA-文本框 10">
            <a:extLst>
              <a:ext uri="{FF2B5EF4-FFF2-40B4-BE49-F238E27FC236}">
                <a16:creationId xmlns:a16="http://schemas.microsoft.com/office/drawing/2014/main" id="{3F243A2E-14ED-4431-BAB3-73D303A09D84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005296" y="122261"/>
            <a:ext cx="3934857" cy="453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应用分析</a:t>
            </a:r>
            <a:endParaRPr lang="zh-CN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47390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/>
    </mc:Choice>
    <mc:Fallback xmlns="">
      <p:transition spd="slow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图片 43"/>
          <p:cNvPicPr>
            <a:picLocks noChangeAspect="1"/>
          </p:cNvPicPr>
          <p:nvPr/>
        </p:nvPicPr>
        <p:blipFill>
          <a:blip r:embed="rId5" cstate="screen"/>
          <a:srcRect l="35490" b="47335"/>
          <a:stretch>
            <a:fillRect/>
          </a:stretch>
        </p:blipFill>
        <p:spPr>
          <a:xfrm rot="10800000" flipH="1">
            <a:off x="0" y="0"/>
            <a:ext cx="1129890" cy="842443"/>
          </a:xfrm>
          <a:custGeom>
            <a:avLst/>
            <a:gdLst>
              <a:gd name="connsiteX0" fmla="*/ 0 w 6539008"/>
              <a:gd name="connsiteY0" fmla="*/ 0 h 4875469"/>
              <a:gd name="connsiteX1" fmla="*/ 6539008 w 6539008"/>
              <a:gd name="connsiteY1" fmla="*/ 0 h 4875469"/>
              <a:gd name="connsiteX2" fmla="*/ 6539008 w 6539008"/>
              <a:gd name="connsiteY2" fmla="*/ 4875469 h 4875469"/>
              <a:gd name="connsiteX3" fmla="*/ 0 w 6539008"/>
              <a:gd name="connsiteY3" fmla="*/ 4875469 h 4875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39008" h="4875469">
                <a:moveTo>
                  <a:pt x="0" y="0"/>
                </a:moveTo>
                <a:lnTo>
                  <a:pt x="6539008" y="0"/>
                </a:lnTo>
                <a:lnTo>
                  <a:pt x="6539008" y="4875469"/>
                </a:lnTo>
                <a:lnTo>
                  <a:pt x="0" y="4875469"/>
                </a:lnTo>
                <a:close/>
              </a:path>
            </a:pathLst>
          </a:cu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20A60AA8-D3F3-478C-8A87-56D01F9ECE73}"/>
              </a:ext>
            </a:extLst>
          </p:cNvPr>
          <p:cNvSpPr/>
          <p:nvPr/>
        </p:nvSpPr>
        <p:spPr>
          <a:xfrm>
            <a:off x="1590318" y="1025009"/>
            <a:ext cx="412164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山东省区域间经济协同效应研究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2137B3C-2804-4EAA-B360-DF9795A26742}"/>
              </a:ext>
            </a:extLst>
          </p:cNvPr>
          <p:cNvSpPr/>
          <p:nvPr/>
        </p:nvSpPr>
        <p:spPr>
          <a:xfrm>
            <a:off x="1992654" y="1573771"/>
            <a:ext cx="5147563" cy="442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基于子网络结构的单层次区域间经济协同效应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D876360D-7897-44C8-A91A-BA5FD1B0D55C}"/>
              </a:ext>
            </a:extLst>
          </p:cNvPr>
          <p:cNvSpPr/>
          <p:nvPr/>
        </p:nvSpPr>
        <p:spPr>
          <a:xfrm>
            <a:off x="2512669" y="2288316"/>
            <a:ext cx="16273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核结构效应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F4520AB7-56C7-4730-809F-CFC1EE37BE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90318" y="3185489"/>
            <a:ext cx="4029413" cy="2647501"/>
          </a:xfrm>
          <a:prstGeom prst="rect">
            <a:avLst/>
          </a:prstGeom>
        </p:spPr>
      </p:pic>
      <p:sp>
        <p:nvSpPr>
          <p:cNvPr id="8" name="PA-文本框 10">
            <a:extLst>
              <a:ext uri="{FF2B5EF4-FFF2-40B4-BE49-F238E27FC236}">
                <a16:creationId xmlns:a16="http://schemas.microsoft.com/office/drawing/2014/main" id="{CD81E9B0-7253-4CA4-8AE1-5D5A272F1434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005296" y="122261"/>
            <a:ext cx="3934857" cy="453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应用分析</a:t>
            </a:r>
            <a:endParaRPr lang="zh-CN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335487D-E7AE-4D6E-A03B-C83D0742BAB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44539" y="3192847"/>
            <a:ext cx="5799211" cy="264014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91513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/>
    </mc:Choice>
    <mc:Fallback xmlns="">
      <p:transition spd="slow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图片 43"/>
          <p:cNvPicPr>
            <a:picLocks noChangeAspect="1"/>
          </p:cNvPicPr>
          <p:nvPr/>
        </p:nvPicPr>
        <p:blipFill>
          <a:blip r:embed="rId5" cstate="screen"/>
          <a:srcRect l="35490" b="47335"/>
          <a:stretch>
            <a:fillRect/>
          </a:stretch>
        </p:blipFill>
        <p:spPr>
          <a:xfrm rot="10800000" flipH="1">
            <a:off x="0" y="0"/>
            <a:ext cx="1129890" cy="842443"/>
          </a:xfrm>
          <a:custGeom>
            <a:avLst/>
            <a:gdLst>
              <a:gd name="connsiteX0" fmla="*/ 0 w 6539008"/>
              <a:gd name="connsiteY0" fmla="*/ 0 h 4875469"/>
              <a:gd name="connsiteX1" fmla="*/ 6539008 w 6539008"/>
              <a:gd name="connsiteY1" fmla="*/ 0 h 4875469"/>
              <a:gd name="connsiteX2" fmla="*/ 6539008 w 6539008"/>
              <a:gd name="connsiteY2" fmla="*/ 4875469 h 4875469"/>
              <a:gd name="connsiteX3" fmla="*/ 0 w 6539008"/>
              <a:gd name="connsiteY3" fmla="*/ 4875469 h 4875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39008" h="4875469">
                <a:moveTo>
                  <a:pt x="0" y="0"/>
                </a:moveTo>
                <a:lnTo>
                  <a:pt x="6539008" y="0"/>
                </a:lnTo>
                <a:lnTo>
                  <a:pt x="6539008" y="4875469"/>
                </a:lnTo>
                <a:lnTo>
                  <a:pt x="0" y="4875469"/>
                </a:lnTo>
                <a:close/>
              </a:path>
            </a:pathLst>
          </a:cu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20A60AA8-D3F3-478C-8A87-56D01F9ECE73}"/>
              </a:ext>
            </a:extLst>
          </p:cNvPr>
          <p:cNvSpPr/>
          <p:nvPr/>
        </p:nvSpPr>
        <p:spPr>
          <a:xfrm>
            <a:off x="1590318" y="1025009"/>
            <a:ext cx="412164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山东省区域间经济协同效应研究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2137B3C-2804-4EAA-B360-DF9795A26742}"/>
              </a:ext>
            </a:extLst>
          </p:cNvPr>
          <p:cNvSpPr/>
          <p:nvPr/>
        </p:nvSpPr>
        <p:spPr>
          <a:xfrm>
            <a:off x="1992654" y="1573771"/>
            <a:ext cx="5147563" cy="442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基于子网络结构的单层次区域间经济协同效应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D876360D-7897-44C8-A91A-BA5FD1B0D55C}"/>
              </a:ext>
            </a:extLst>
          </p:cNvPr>
          <p:cNvSpPr/>
          <p:nvPr/>
        </p:nvSpPr>
        <p:spPr>
          <a:xfrm>
            <a:off x="2512669" y="2288316"/>
            <a:ext cx="18582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基础关联效应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6AD96874-6407-45BB-A8B4-F79006544B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5608" y="2965431"/>
            <a:ext cx="6017296" cy="314381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BB4CA35-2EED-45E1-8EAB-7526BDB9357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76031" y="2965431"/>
            <a:ext cx="4075842" cy="3134076"/>
          </a:xfrm>
          <a:prstGeom prst="rect">
            <a:avLst/>
          </a:prstGeom>
        </p:spPr>
      </p:pic>
      <p:sp>
        <p:nvSpPr>
          <p:cNvPr id="10" name="PA-文本框 10">
            <a:extLst>
              <a:ext uri="{FF2B5EF4-FFF2-40B4-BE49-F238E27FC236}">
                <a16:creationId xmlns:a16="http://schemas.microsoft.com/office/drawing/2014/main" id="{F1FCB0F8-5FDC-4817-973F-3CD377311284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005296" y="122261"/>
            <a:ext cx="3934857" cy="453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应用分析</a:t>
            </a:r>
            <a:endParaRPr lang="zh-CN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14513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/>
    </mc:Choice>
    <mc:Fallback xmlns="">
      <p:transition spd="slow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图片 43"/>
          <p:cNvPicPr>
            <a:picLocks noChangeAspect="1"/>
          </p:cNvPicPr>
          <p:nvPr/>
        </p:nvPicPr>
        <p:blipFill>
          <a:blip r:embed="rId5" cstate="screen"/>
          <a:srcRect l="35490" b="47335"/>
          <a:stretch>
            <a:fillRect/>
          </a:stretch>
        </p:blipFill>
        <p:spPr>
          <a:xfrm rot="10800000" flipH="1">
            <a:off x="0" y="0"/>
            <a:ext cx="1129890" cy="842443"/>
          </a:xfrm>
          <a:custGeom>
            <a:avLst/>
            <a:gdLst>
              <a:gd name="connsiteX0" fmla="*/ 0 w 6539008"/>
              <a:gd name="connsiteY0" fmla="*/ 0 h 4875469"/>
              <a:gd name="connsiteX1" fmla="*/ 6539008 w 6539008"/>
              <a:gd name="connsiteY1" fmla="*/ 0 h 4875469"/>
              <a:gd name="connsiteX2" fmla="*/ 6539008 w 6539008"/>
              <a:gd name="connsiteY2" fmla="*/ 4875469 h 4875469"/>
              <a:gd name="connsiteX3" fmla="*/ 0 w 6539008"/>
              <a:gd name="connsiteY3" fmla="*/ 4875469 h 4875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39008" h="4875469">
                <a:moveTo>
                  <a:pt x="0" y="0"/>
                </a:moveTo>
                <a:lnTo>
                  <a:pt x="6539008" y="0"/>
                </a:lnTo>
                <a:lnTo>
                  <a:pt x="6539008" y="4875469"/>
                </a:lnTo>
                <a:lnTo>
                  <a:pt x="0" y="4875469"/>
                </a:lnTo>
                <a:close/>
              </a:path>
            </a:pathLst>
          </a:cu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20A60AA8-D3F3-478C-8A87-56D01F9ECE73}"/>
              </a:ext>
            </a:extLst>
          </p:cNvPr>
          <p:cNvSpPr/>
          <p:nvPr/>
        </p:nvSpPr>
        <p:spPr>
          <a:xfrm>
            <a:off x="1590318" y="1025009"/>
            <a:ext cx="412164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山东省区域间经济协同效应研究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2137B3C-2804-4EAA-B360-DF9795A26742}"/>
              </a:ext>
            </a:extLst>
          </p:cNvPr>
          <p:cNvSpPr/>
          <p:nvPr/>
        </p:nvSpPr>
        <p:spPr>
          <a:xfrm>
            <a:off x="1992654" y="1573771"/>
            <a:ext cx="5609228" cy="442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基于超网络关联结构的多层次区域间经济协同效应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D876360D-7897-44C8-A91A-BA5FD1B0D55C}"/>
              </a:ext>
            </a:extLst>
          </p:cNvPr>
          <p:cNvSpPr/>
          <p:nvPr/>
        </p:nvSpPr>
        <p:spPr>
          <a:xfrm>
            <a:off x="2512669" y="2326416"/>
            <a:ext cx="13965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p"/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聚合效应</a:t>
            </a:r>
          </a:p>
        </p:txBody>
      </p:sp>
      <p:sp>
        <p:nvSpPr>
          <p:cNvPr id="10" name="PA-文本框 10">
            <a:extLst>
              <a:ext uri="{FF2B5EF4-FFF2-40B4-BE49-F238E27FC236}">
                <a16:creationId xmlns:a16="http://schemas.microsoft.com/office/drawing/2014/main" id="{406ABFEC-3C68-4E03-9521-004DAF426C70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005296" y="122261"/>
            <a:ext cx="3934857" cy="453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应用分析</a:t>
            </a:r>
            <a:endParaRPr lang="zh-CN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9737C4C3-949A-4CBD-B6A1-23E04709DA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53112" y="2326416"/>
            <a:ext cx="5407269" cy="4312509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F483F4D7-90EB-4F1C-A4B9-D144BAB1768B}"/>
              </a:ext>
            </a:extLst>
          </p:cNvPr>
          <p:cNvSpPr/>
          <p:nvPr/>
        </p:nvSpPr>
        <p:spPr>
          <a:xfrm>
            <a:off x="2659856" y="2949059"/>
            <a:ext cx="1973617" cy="16659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9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个产业节点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140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个企业节点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26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个区域节点</a:t>
            </a:r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36371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/>
    </mc:Choice>
    <mc:Fallback xmlns="">
      <p:transition spd="slow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图片 43"/>
          <p:cNvPicPr>
            <a:picLocks noChangeAspect="1"/>
          </p:cNvPicPr>
          <p:nvPr/>
        </p:nvPicPr>
        <p:blipFill>
          <a:blip r:embed="rId5" cstate="screen"/>
          <a:srcRect l="35490" b="47335"/>
          <a:stretch>
            <a:fillRect/>
          </a:stretch>
        </p:blipFill>
        <p:spPr>
          <a:xfrm rot="10800000" flipH="1">
            <a:off x="0" y="0"/>
            <a:ext cx="1129890" cy="842443"/>
          </a:xfrm>
          <a:custGeom>
            <a:avLst/>
            <a:gdLst>
              <a:gd name="connsiteX0" fmla="*/ 0 w 6539008"/>
              <a:gd name="connsiteY0" fmla="*/ 0 h 4875469"/>
              <a:gd name="connsiteX1" fmla="*/ 6539008 w 6539008"/>
              <a:gd name="connsiteY1" fmla="*/ 0 h 4875469"/>
              <a:gd name="connsiteX2" fmla="*/ 6539008 w 6539008"/>
              <a:gd name="connsiteY2" fmla="*/ 4875469 h 4875469"/>
              <a:gd name="connsiteX3" fmla="*/ 0 w 6539008"/>
              <a:gd name="connsiteY3" fmla="*/ 4875469 h 4875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39008" h="4875469">
                <a:moveTo>
                  <a:pt x="0" y="0"/>
                </a:moveTo>
                <a:lnTo>
                  <a:pt x="6539008" y="0"/>
                </a:lnTo>
                <a:lnTo>
                  <a:pt x="6539008" y="4875469"/>
                </a:lnTo>
                <a:lnTo>
                  <a:pt x="0" y="4875469"/>
                </a:lnTo>
                <a:close/>
              </a:path>
            </a:pathLst>
          </a:cu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20A60AA8-D3F3-478C-8A87-56D01F9ECE73}"/>
              </a:ext>
            </a:extLst>
          </p:cNvPr>
          <p:cNvSpPr/>
          <p:nvPr/>
        </p:nvSpPr>
        <p:spPr>
          <a:xfrm>
            <a:off x="1590318" y="1025009"/>
            <a:ext cx="412164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山东省区域间经济协同效应研究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2137B3C-2804-4EAA-B360-DF9795A26742}"/>
              </a:ext>
            </a:extLst>
          </p:cNvPr>
          <p:cNvSpPr/>
          <p:nvPr/>
        </p:nvSpPr>
        <p:spPr>
          <a:xfrm>
            <a:off x="1992654" y="1573771"/>
            <a:ext cx="5609228" cy="442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基于超网络关联结构的多层次区域间经济协同效应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D876360D-7897-44C8-A91A-BA5FD1B0D55C}"/>
              </a:ext>
            </a:extLst>
          </p:cNvPr>
          <p:cNvSpPr/>
          <p:nvPr/>
        </p:nvSpPr>
        <p:spPr>
          <a:xfrm>
            <a:off x="2512669" y="2288316"/>
            <a:ext cx="13965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p"/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扩散效应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E4DE68D-354C-4429-A04D-31EBFE22FA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97268" y="2472982"/>
            <a:ext cx="6160906" cy="3573118"/>
          </a:xfrm>
          <a:prstGeom prst="rect">
            <a:avLst/>
          </a:prstGeom>
        </p:spPr>
      </p:pic>
      <p:sp>
        <p:nvSpPr>
          <p:cNvPr id="8" name="PA-文本框 10">
            <a:extLst>
              <a:ext uri="{FF2B5EF4-FFF2-40B4-BE49-F238E27FC236}">
                <a16:creationId xmlns:a16="http://schemas.microsoft.com/office/drawing/2014/main" id="{7DDFB0E2-8067-4893-B076-DF9C7358D628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005296" y="122261"/>
            <a:ext cx="3934857" cy="453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应用分析</a:t>
            </a:r>
            <a:endParaRPr lang="zh-CN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9271C422-9B03-4385-B123-D457BFB974E6}"/>
              </a:ext>
            </a:extLst>
          </p:cNvPr>
          <p:cNvSpPr/>
          <p:nvPr/>
        </p:nvSpPr>
        <p:spPr>
          <a:xfrm>
            <a:off x="2659856" y="2949059"/>
            <a:ext cx="1973617" cy="16659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9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个产业节点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140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个企业节点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26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个区域节点</a:t>
            </a:r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72170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/>
    </mc:Choice>
    <mc:Fallback xmlns="">
      <p:transition spd="slow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图片 43"/>
          <p:cNvPicPr>
            <a:picLocks noChangeAspect="1"/>
          </p:cNvPicPr>
          <p:nvPr/>
        </p:nvPicPr>
        <p:blipFill>
          <a:blip r:embed="rId5" cstate="screen"/>
          <a:srcRect l="35490" b="47335"/>
          <a:stretch>
            <a:fillRect/>
          </a:stretch>
        </p:blipFill>
        <p:spPr>
          <a:xfrm rot="10800000" flipH="1">
            <a:off x="0" y="0"/>
            <a:ext cx="1129890" cy="842443"/>
          </a:xfrm>
          <a:custGeom>
            <a:avLst/>
            <a:gdLst>
              <a:gd name="connsiteX0" fmla="*/ 0 w 6539008"/>
              <a:gd name="connsiteY0" fmla="*/ 0 h 4875469"/>
              <a:gd name="connsiteX1" fmla="*/ 6539008 w 6539008"/>
              <a:gd name="connsiteY1" fmla="*/ 0 h 4875469"/>
              <a:gd name="connsiteX2" fmla="*/ 6539008 w 6539008"/>
              <a:gd name="connsiteY2" fmla="*/ 4875469 h 4875469"/>
              <a:gd name="connsiteX3" fmla="*/ 0 w 6539008"/>
              <a:gd name="connsiteY3" fmla="*/ 4875469 h 4875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39008" h="4875469">
                <a:moveTo>
                  <a:pt x="0" y="0"/>
                </a:moveTo>
                <a:lnTo>
                  <a:pt x="6539008" y="0"/>
                </a:lnTo>
                <a:lnTo>
                  <a:pt x="6539008" y="4875469"/>
                </a:lnTo>
                <a:lnTo>
                  <a:pt x="0" y="4875469"/>
                </a:lnTo>
                <a:close/>
              </a:path>
            </a:pathLst>
          </a:cu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20A60AA8-D3F3-478C-8A87-56D01F9ECE73}"/>
              </a:ext>
            </a:extLst>
          </p:cNvPr>
          <p:cNvSpPr/>
          <p:nvPr/>
        </p:nvSpPr>
        <p:spPr>
          <a:xfrm>
            <a:off x="1590318" y="1025009"/>
            <a:ext cx="412164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山东省区域间经济协同效应研究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2137B3C-2804-4EAA-B360-DF9795A26742}"/>
              </a:ext>
            </a:extLst>
          </p:cNvPr>
          <p:cNvSpPr/>
          <p:nvPr/>
        </p:nvSpPr>
        <p:spPr>
          <a:xfrm>
            <a:off x="1992654" y="1573771"/>
            <a:ext cx="5609228" cy="442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基于超网络关联结构的多层次区域间经济协同效应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D876360D-7897-44C8-A91A-BA5FD1B0D55C}"/>
              </a:ext>
            </a:extLst>
          </p:cNvPr>
          <p:cNvSpPr/>
          <p:nvPr/>
        </p:nvSpPr>
        <p:spPr>
          <a:xfrm>
            <a:off x="2512669" y="2288316"/>
            <a:ext cx="18582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p"/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层间辐射效应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38A38CE-7FF3-4E06-9E67-210C6B67B1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35065" y="2396782"/>
            <a:ext cx="5517955" cy="3799171"/>
          </a:xfrm>
          <a:prstGeom prst="rect">
            <a:avLst/>
          </a:prstGeom>
        </p:spPr>
      </p:pic>
      <p:sp>
        <p:nvSpPr>
          <p:cNvPr id="8" name="PA-文本框 10">
            <a:extLst>
              <a:ext uri="{FF2B5EF4-FFF2-40B4-BE49-F238E27FC236}">
                <a16:creationId xmlns:a16="http://schemas.microsoft.com/office/drawing/2014/main" id="{C9155949-4425-45D2-9D1C-0EF1E9106B8F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005296" y="122261"/>
            <a:ext cx="3934857" cy="453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应用分析</a:t>
            </a:r>
            <a:endParaRPr lang="zh-CN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1D754AB-6EA9-4024-B9DB-40607EAA4D85}"/>
              </a:ext>
            </a:extLst>
          </p:cNvPr>
          <p:cNvSpPr/>
          <p:nvPr/>
        </p:nvSpPr>
        <p:spPr>
          <a:xfrm>
            <a:off x="2783681" y="2949059"/>
            <a:ext cx="1973617" cy="16659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9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个产业节点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140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个企业节点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26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个区域节点</a:t>
            </a:r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33768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/>
    </mc:Choice>
    <mc:Fallback xmlns=""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6" cstate="screen"/>
          <a:srcRect l="35490" b="47335"/>
          <a:stretch>
            <a:fillRect/>
          </a:stretch>
        </p:blipFill>
        <p:spPr>
          <a:xfrm>
            <a:off x="0" y="3120587"/>
            <a:ext cx="5036457" cy="3755170"/>
          </a:xfrm>
          <a:custGeom>
            <a:avLst/>
            <a:gdLst>
              <a:gd name="connsiteX0" fmla="*/ 0 w 6539008"/>
              <a:gd name="connsiteY0" fmla="*/ 0 h 4875469"/>
              <a:gd name="connsiteX1" fmla="*/ 6539008 w 6539008"/>
              <a:gd name="connsiteY1" fmla="*/ 0 h 4875469"/>
              <a:gd name="connsiteX2" fmla="*/ 6539008 w 6539008"/>
              <a:gd name="connsiteY2" fmla="*/ 4875469 h 4875469"/>
              <a:gd name="connsiteX3" fmla="*/ 0 w 6539008"/>
              <a:gd name="connsiteY3" fmla="*/ 4875469 h 4875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39008" h="4875469">
                <a:moveTo>
                  <a:pt x="0" y="0"/>
                </a:moveTo>
                <a:lnTo>
                  <a:pt x="6539008" y="0"/>
                </a:lnTo>
                <a:lnTo>
                  <a:pt x="6539008" y="4875469"/>
                </a:lnTo>
                <a:lnTo>
                  <a:pt x="0" y="4875469"/>
                </a:lnTo>
                <a:close/>
              </a:path>
            </a:pathLst>
          </a:cu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6" cstate="screen"/>
          <a:srcRect l="35490" b="47335"/>
          <a:stretch>
            <a:fillRect/>
          </a:stretch>
        </p:blipFill>
        <p:spPr>
          <a:xfrm rot="10800000">
            <a:off x="7881256" y="0"/>
            <a:ext cx="4310743" cy="3214079"/>
          </a:xfrm>
          <a:custGeom>
            <a:avLst/>
            <a:gdLst>
              <a:gd name="connsiteX0" fmla="*/ 0 w 6539008"/>
              <a:gd name="connsiteY0" fmla="*/ 0 h 4875469"/>
              <a:gd name="connsiteX1" fmla="*/ 6539008 w 6539008"/>
              <a:gd name="connsiteY1" fmla="*/ 0 h 4875469"/>
              <a:gd name="connsiteX2" fmla="*/ 6539008 w 6539008"/>
              <a:gd name="connsiteY2" fmla="*/ 4875469 h 4875469"/>
              <a:gd name="connsiteX3" fmla="*/ 0 w 6539008"/>
              <a:gd name="connsiteY3" fmla="*/ 4875469 h 4875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39008" h="4875469">
                <a:moveTo>
                  <a:pt x="0" y="0"/>
                </a:moveTo>
                <a:lnTo>
                  <a:pt x="6539008" y="0"/>
                </a:lnTo>
                <a:lnTo>
                  <a:pt x="6539008" y="4875469"/>
                </a:lnTo>
                <a:lnTo>
                  <a:pt x="0" y="4875469"/>
                </a:lnTo>
                <a:close/>
              </a:path>
            </a:pathLst>
          </a:custGeom>
        </p:spPr>
      </p:pic>
      <p:sp>
        <p:nvSpPr>
          <p:cNvPr id="4" name="PA-文本框 10"/>
          <p:cNvSpPr txBox="1"/>
          <p:nvPr>
            <p:custDataLst>
              <p:tags r:id="rId1"/>
            </p:custDataLst>
          </p:nvPr>
        </p:nvSpPr>
        <p:spPr>
          <a:xfrm>
            <a:off x="4049056" y="2076151"/>
            <a:ext cx="3254390" cy="453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研究内容</a:t>
            </a:r>
          </a:p>
        </p:txBody>
      </p:sp>
      <p:sp>
        <p:nvSpPr>
          <p:cNvPr id="6" name="矩形 5"/>
          <p:cNvSpPr/>
          <p:nvPr/>
        </p:nvSpPr>
        <p:spPr>
          <a:xfrm>
            <a:off x="-645413" y="312499"/>
            <a:ext cx="613116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sz="44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  <a:sym typeface="微软雅黑" panose="020B0503020204020204" pitchFamily="34" charset="-122"/>
              </a:rPr>
              <a:t>目录</a:t>
            </a:r>
            <a:endParaRPr lang="zh-CN" sz="4400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3039959" y="2022657"/>
            <a:ext cx="657154" cy="657154"/>
          </a:xfrm>
          <a:prstGeom prst="ellipse">
            <a:avLst/>
          </a:prstGeom>
          <a:solidFill>
            <a:schemeClr val="accent2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rmAutofit/>
          </a:bodyPr>
          <a:lstStyle/>
          <a:p>
            <a:pPr algn="ctr"/>
            <a:endParaRPr lang="zh-CN" altLang="en-US" sz="2000" dirty="0"/>
          </a:p>
        </p:txBody>
      </p:sp>
      <p:sp>
        <p:nvSpPr>
          <p:cNvPr id="8" name="文本框 7"/>
          <p:cNvSpPr txBox="1"/>
          <p:nvPr/>
        </p:nvSpPr>
        <p:spPr>
          <a:xfrm>
            <a:off x="3097073" y="2151179"/>
            <a:ext cx="542926" cy="40011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</a:rPr>
              <a:t>1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390684" y="1163706"/>
            <a:ext cx="4274791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椭圆 11"/>
          <p:cNvSpPr/>
          <p:nvPr/>
        </p:nvSpPr>
        <p:spPr>
          <a:xfrm>
            <a:off x="3816767" y="3011346"/>
            <a:ext cx="657154" cy="657154"/>
          </a:xfrm>
          <a:prstGeom prst="ellipse">
            <a:avLst/>
          </a:prstGeom>
          <a:solidFill>
            <a:schemeClr val="accent2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rmAutofit/>
          </a:bodyPr>
          <a:lstStyle/>
          <a:p>
            <a:pPr algn="ctr"/>
            <a:endParaRPr lang="zh-CN" altLang="en-US" sz="2000" dirty="0"/>
          </a:p>
        </p:txBody>
      </p:sp>
      <p:sp>
        <p:nvSpPr>
          <p:cNvPr id="13" name="文本框 12"/>
          <p:cNvSpPr txBox="1"/>
          <p:nvPr/>
        </p:nvSpPr>
        <p:spPr>
          <a:xfrm>
            <a:off x="3873881" y="3139868"/>
            <a:ext cx="542926" cy="40011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8" name="椭圆 17"/>
          <p:cNvSpPr/>
          <p:nvPr/>
        </p:nvSpPr>
        <p:spPr>
          <a:xfrm>
            <a:off x="4535402" y="4085759"/>
            <a:ext cx="657154" cy="657154"/>
          </a:xfrm>
          <a:prstGeom prst="ellipse">
            <a:avLst/>
          </a:prstGeom>
          <a:solidFill>
            <a:schemeClr val="accent2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rmAutofit/>
          </a:bodyPr>
          <a:lstStyle/>
          <a:p>
            <a:pPr algn="ctr"/>
            <a:endParaRPr lang="zh-CN" altLang="en-US" sz="2000" dirty="0"/>
          </a:p>
        </p:txBody>
      </p:sp>
      <p:sp>
        <p:nvSpPr>
          <p:cNvPr id="19" name="文本框 18"/>
          <p:cNvSpPr txBox="1"/>
          <p:nvPr/>
        </p:nvSpPr>
        <p:spPr>
          <a:xfrm>
            <a:off x="4592516" y="4214281"/>
            <a:ext cx="542926" cy="40011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24" name="PA-文本框 10"/>
          <p:cNvSpPr txBox="1"/>
          <p:nvPr>
            <p:custDataLst>
              <p:tags r:id="rId2"/>
            </p:custDataLst>
          </p:nvPr>
        </p:nvSpPr>
        <p:spPr>
          <a:xfrm>
            <a:off x="4728588" y="3059104"/>
            <a:ext cx="2835276" cy="453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区域经济协同效应</a:t>
            </a:r>
          </a:p>
        </p:txBody>
      </p:sp>
      <p:sp>
        <p:nvSpPr>
          <p:cNvPr id="15" name="椭圆 14"/>
          <p:cNvSpPr/>
          <p:nvPr/>
        </p:nvSpPr>
        <p:spPr>
          <a:xfrm>
            <a:off x="5262174" y="5149715"/>
            <a:ext cx="657154" cy="657154"/>
          </a:xfrm>
          <a:prstGeom prst="ellipse">
            <a:avLst/>
          </a:prstGeom>
          <a:solidFill>
            <a:schemeClr val="accent2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rmAutofit/>
          </a:bodyPr>
          <a:lstStyle/>
          <a:p>
            <a:pPr algn="ctr"/>
            <a:endParaRPr lang="zh-CN" altLang="en-US" sz="2000" dirty="0"/>
          </a:p>
        </p:txBody>
      </p:sp>
      <p:sp>
        <p:nvSpPr>
          <p:cNvPr id="16" name="文本框 15"/>
          <p:cNvSpPr txBox="1"/>
          <p:nvPr/>
        </p:nvSpPr>
        <p:spPr>
          <a:xfrm>
            <a:off x="5319288" y="5278237"/>
            <a:ext cx="542926" cy="40011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21" name="PA-文本框 10"/>
          <p:cNvSpPr txBox="1"/>
          <p:nvPr>
            <p:custDataLst>
              <p:tags r:id="rId3"/>
            </p:custDataLst>
          </p:nvPr>
        </p:nvSpPr>
        <p:spPr>
          <a:xfrm>
            <a:off x="5472980" y="4136853"/>
            <a:ext cx="3489243" cy="453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应用分析</a:t>
            </a:r>
          </a:p>
        </p:txBody>
      </p:sp>
      <p:sp>
        <p:nvSpPr>
          <p:cNvPr id="22" name="PA-文本框 10"/>
          <p:cNvSpPr txBox="1"/>
          <p:nvPr>
            <p:custDataLst>
              <p:tags r:id="rId4"/>
            </p:custDataLst>
          </p:nvPr>
        </p:nvSpPr>
        <p:spPr>
          <a:xfrm>
            <a:off x="6212602" y="5213408"/>
            <a:ext cx="4341098" cy="453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</a:p>
        </p:txBody>
      </p:sp>
    </p:spTree>
    <p:extLst>
      <p:ext uri="{BB962C8B-B14F-4D97-AF65-F5344CB8AC3E}">
        <p14:creationId xmlns:p14="http://schemas.microsoft.com/office/powerpoint/2010/main" val="3388676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/>
    </mc:Choice>
    <mc:Fallback xmlns="">
      <p:transition spd="slow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图片 43"/>
          <p:cNvPicPr>
            <a:picLocks noChangeAspect="1"/>
          </p:cNvPicPr>
          <p:nvPr/>
        </p:nvPicPr>
        <p:blipFill>
          <a:blip r:embed="rId5" cstate="screen"/>
          <a:srcRect l="35490" b="47335"/>
          <a:stretch>
            <a:fillRect/>
          </a:stretch>
        </p:blipFill>
        <p:spPr>
          <a:xfrm rot="10800000" flipH="1">
            <a:off x="0" y="0"/>
            <a:ext cx="1129890" cy="842443"/>
          </a:xfrm>
          <a:custGeom>
            <a:avLst/>
            <a:gdLst>
              <a:gd name="connsiteX0" fmla="*/ 0 w 6539008"/>
              <a:gd name="connsiteY0" fmla="*/ 0 h 4875469"/>
              <a:gd name="connsiteX1" fmla="*/ 6539008 w 6539008"/>
              <a:gd name="connsiteY1" fmla="*/ 0 h 4875469"/>
              <a:gd name="connsiteX2" fmla="*/ 6539008 w 6539008"/>
              <a:gd name="connsiteY2" fmla="*/ 4875469 h 4875469"/>
              <a:gd name="connsiteX3" fmla="*/ 0 w 6539008"/>
              <a:gd name="connsiteY3" fmla="*/ 4875469 h 4875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39008" h="4875469">
                <a:moveTo>
                  <a:pt x="0" y="0"/>
                </a:moveTo>
                <a:lnTo>
                  <a:pt x="6539008" y="0"/>
                </a:lnTo>
                <a:lnTo>
                  <a:pt x="6539008" y="4875469"/>
                </a:lnTo>
                <a:lnTo>
                  <a:pt x="0" y="4875469"/>
                </a:lnTo>
                <a:close/>
              </a:path>
            </a:pathLst>
          </a:cu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20A60AA8-D3F3-478C-8A87-56D01F9ECE73}"/>
              </a:ext>
            </a:extLst>
          </p:cNvPr>
          <p:cNvSpPr/>
          <p:nvPr/>
        </p:nvSpPr>
        <p:spPr>
          <a:xfrm>
            <a:off x="1590318" y="1025009"/>
            <a:ext cx="489108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山东省区域间经济协同发展问题及建议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2137B3C-2804-4EAA-B360-DF9795A26742}"/>
              </a:ext>
            </a:extLst>
          </p:cNvPr>
          <p:cNvSpPr/>
          <p:nvPr/>
        </p:nvSpPr>
        <p:spPr>
          <a:xfrm>
            <a:off x="1992654" y="1573771"/>
            <a:ext cx="3762568" cy="442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山东省区域间经济协同发展问题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6D5D792B-F5C5-4A5A-B70D-7EF3387C1559}"/>
              </a:ext>
            </a:extLst>
          </p:cNvPr>
          <p:cNvSpPr/>
          <p:nvPr/>
        </p:nvSpPr>
        <p:spPr>
          <a:xfrm>
            <a:off x="2539115" y="2046429"/>
            <a:ext cx="7233037" cy="18812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从产业、企业和区域单层次看</a:t>
            </a:r>
            <a:endParaRPr lang="en-US" altLang="zh-CN" sz="16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发展优势产业，提高对其他产业的幅射和带动作用；</a:t>
            </a:r>
            <a:endParaRPr lang="en-US" altLang="zh-CN" sz="16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构建布局结构优化、规模体量大、延伸配套好、支撑带动力强的跨区域产业集群（产业集群群）；</a:t>
            </a:r>
            <a:endParaRPr lang="en-US" altLang="zh-CN" sz="16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以济南为核心的区域结构，区域合作有待加强。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983F92BF-BBCB-4F58-8969-4661CFE8C184}"/>
              </a:ext>
            </a:extLst>
          </p:cNvPr>
          <p:cNvSpPr/>
          <p:nvPr/>
        </p:nvSpPr>
        <p:spPr>
          <a:xfrm>
            <a:off x="2539116" y="3956162"/>
            <a:ext cx="7233036" cy="15119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从产业、企业和区域多层次看</a:t>
            </a:r>
            <a:endParaRPr lang="en-US" altLang="zh-CN" sz="16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关键产业，关键企业需要起带动作用，实现区域间合作</a:t>
            </a:r>
            <a:endParaRPr lang="en-US" altLang="zh-CN" sz="16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从区域间经济多层次协同效应看</a:t>
            </a:r>
            <a:endParaRPr lang="en-US" altLang="zh-CN" sz="16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企业的跨区域合作有待加强。</a:t>
            </a:r>
          </a:p>
        </p:txBody>
      </p:sp>
      <p:sp>
        <p:nvSpPr>
          <p:cNvPr id="9" name="PA-文本框 10">
            <a:extLst>
              <a:ext uri="{FF2B5EF4-FFF2-40B4-BE49-F238E27FC236}">
                <a16:creationId xmlns:a16="http://schemas.microsoft.com/office/drawing/2014/main" id="{22ABCDFB-B4D6-42C8-B2BF-81346DDB4385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005296" y="122261"/>
            <a:ext cx="3934857" cy="453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应用分析</a:t>
            </a:r>
            <a:endParaRPr lang="zh-CN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59913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/>
    </mc:Choice>
    <mc:Fallback xmlns="">
      <p:transition spd="slow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图片 43"/>
          <p:cNvPicPr>
            <a:picLocks noChangeAspect="1"/>
          </p:cNvPicPr>
          <p:nvPr/>
        </p:nvPicPr>
        <p:blipFill>
          <a:blip r:embed="rId5" cstate="screen"/>
          <a:srcRect l="35490" b="47335"/>
          <a:stretch>
            <a:fillRect/>
          </a:stretch>
        </p:blipFill>
        <p:spPr>
          <a:xfrm rot="10800000" flipH="1">
            <a:off x="0" y="0"/>
            <a:ext cx="1129890" cy="842443"/>
          </a:xfrm>
          <a:custGeom>
            <a:avLst/>
            <a:gdLst>
              <a:gd name="connsiteX0" fmla="*/ 0 w 6539008"/>
              <a:gd name="connsiteY0" fmla="*/ 0 h 4875469"/>
              <a:gd name="connsiteX1" fmla="*/ 6539008 w 6539008"/>
              <a:gd name="connsiteY1" fmla="*/ 0 h 4875469"/>
              <a:gd name="connsiteX2" fmla="*/ 6539008 w 6539008"/>
              <a:gd name="connsiteY2" fmla="*/ 4875469 h 4875469"/>
              <a:gd name="connsiteX3" fmla="*/ 0 w 6539008"/>
              <a:gd name="connsiteY3" fmla="*/ 4875469 h 4875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39008" h="4875469">
                <a:moveTo>
                  <a:pt x="0" y="0"/>
                </a:moveTo>
                <a:lnTo>
                  <a:pt x="6539008" y="0"/>
                </a:lnTo>
                <a:lnTo>
                  <a:pt x="6539008" y="4875469"/>
                </a:lnTo>
                <a:lnTo>
                  <a:pt x="0" y="4875469"/>
                </a:lnTo>
                <a:close/>
              </a:path>
            </a:pathLst>
          </a:cu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20A60AA8-D3F3-478C-8A87-56D01F9ECE73}"/>
              </a:ext>
            </a:extLst>
          </p:cNvPr>
          <p:cNvSpPr/>
          <p:nvPr/>
        </p:nvSpPr>
        <p:spPr>
          <a:xfrm>
            <a:off x="1590318" y="1025009"/>
            <a:ext cx="489108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山东省区域间经济协同发展问题及建议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2137B3C-2804-4EAA-B360-DF9795A26742}"/>
              </a:ext>
            </a:extLst>
          </p:cNvPr>
          <p:cNvSpPr/>
          <p:nvPr/>
        </p:nvSpPr>
        <p:spPr>
          <a:xfrm>
            <a:off x="1992654" y="1573771"/>
            <a:ext cx="3762568" cy="442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山东省区域间经济协同发展建议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6D5D792B-F5C5-4A5A-B70D-7EF3387C1559}"/>
              </a:ext>
            </a:extLst>
          </p:cNvPr>
          <p:cNvSpPr/>
          <p:nvPr/>
        </p:nvSpPr>
        <p:spPr>
          <a:xfrm>
            <a:off x="2539115" y="2113104"/>
            <a:ext cx="6890635" cy="16893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注重考虑产业、企业、区域的交互作用，培育区域间经济协同发展的内生动力。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基于济南、青岛、烟台的区域融合互动、关联效应等，发挥其带动作用，优化资源配置，促进区域经济协同发展，对接国家战略。</a:t>
            </a:r>
          </a:p>
        </p:txBody>
      </p:sp>
      <p:sp>
        <p:nvSpPr>
          <p:cNvPr id="9" name="PA-文本框 10">
            <a:extLst>
              <a:ext uri="{FF2B5EF4-FFF2-40B4-BE49-F238E27FC236}">
                <a16:creationId xmlns:a16="http://schemas.microsoft.com/office/drawing/2014/main" id="{22ABCDFB-B4D6-42C8-B2BF-81346DDB4385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005296" y="122261"/>
            <a:ext cx="3934857" cy="453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应用分析</a:t>
            </a:r>
            <a:endParaRPr lang="zh-CN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81118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/>
    </mc:Choice>
    <mc:Fallback xmlns="">
      <p:transition spd="slow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图片 43"/>
          <p:cNvPicPr>
            <a:picLocks noChangeAspect="1"/>
          </p:cNvPicPr>
          <p:nvPr/>
        </p:nvPicPr>
        <p:blipFill>
          <a:blip r:embed="rId5" cstate="screen"/>
          <a:srcRect l="35490" b="47335"/>
          <a:stretch>
            <a:fillRect/>
          </a:stretch>
        </p:blipFill>
        <p:spPr>
          <a:xfrm rot="10800000" flipH="1">
            <a:off x="0" y="0"/>
            <a:ext cx="1129890" cy="842443"/>
          </a:xfrm>
          <a:custGeom>
            <a:avLst/>
            <a:gdLst>
              <a:gd name="connsiteX0" fmla="*/ 0 w 6539008"/>
              <a:gd name="connsiteY0" fmla="*/ 0 h 4875469"/>
              <a:gd name="connsiteX1" fmla="*/ 6539008 w 6539008"/>
              <a:gd name="connsiteY1" fmla="*/ 0 h 4875469"/>
              <a:gd name="connsiteX2" fmla="*/ 6539008 w 6539008"/>
              <a:gd name="connsiteY2" fmla="*/ 4875469 h 4875469"/>
              <a:gd name="connsiteX3" fmla="*/ 0 w 6539008"/>
              <a:gd name="connsiteY3" fmla="*/ 4875469 h 4875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39008" h="4875469">
                <a:moveTo>
                  <a:pt x="0" y="0"/>
                </a:moveTo>
                <a:lnTo>
                  <a:pt x="6539008" y="0"/>
                </a:lnTo>
                <a:lnTo>
                  <a:pt x="6539008" y="4875469"/>
                </a:lnTo>
                <a:lnTo>
                  <a:pt x="0" y="4875469"/>
                </a:lnTo>
                <a:close/>
              </a:path>
            </a:pathLst>
          </a:custGeom>
        </p:spPr>
      </p:pic>
      <p:sp>
        <p:nvSpPr>
          <p:cNvPr id="5" name="PA-文本框 10">
            <a:extLst>
              <a:ext uri="{FF2B5EF4-FFF2-40B4-BE49-F238E27FC236}">
                <a16:creationId xmlns:a16="http://schemas.microsoft.com/office/drawing/2014/main" id="{FAA05CA7-F077-4A50-8760-EB01FCA83FC6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005296" y="122261"/>
            <a:ext cx="3934857" cy="453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  <a:endParaRPr lang="zh-CN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8FFDE69E-734F-4408-8A9C-F5FC58FD50CC}"/>
              </a:ext>
            </a:extLst>
          </p:cNvPr>
          <p:cNvSpPr/>
          <p:nvPr/>
        </p:nvSpPr>
        <p:spPr>
          <a:xfrm>
            <a:off x="2112255" y="1482094"/>
            <a:ext cx="7755644" cy="25203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基于超网络和协同学理论，构建了区域经济系统超网络模型，抽象出区域间经济协同发展的关键主体，分析各主体单层次内和多层次间的互动关系；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基于关联结构视角，设计和度量区域经济协同效应的指标，在一定程度上丰富了区域间经济协同效应度量方法；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分析某区域经济协同发展存在的问题并提出合理的政策建议。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CB7FF36-E9BA-497D-9A6B-D9D5816ECBD2}"/>
              </a:ext>
            </a:extLst>
          </p:cNvPr>
          <p:cNvSpPr/>
          <p:nvPr/>
        </p:nvSpPr>
        <p:spPr>
          <a:xfrm>
            <a:off x="1590318" y="1025009"/>
            <a:ext cx="104387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小结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5934ABB-4EEE-4DE1-930B-5594D07D4627}"/>
              </a:ext>
            </a:extLst>
          </p:cNvPr>
          <p:cNvSpPr/>
          <p:nvPr/>
        </p:nvSpPr>
        <p:spPr>
          <a:xfrm>
            <a:off x="1583693" y="4233278"/>
            <a:ext cx="155683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未来工作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6CB0B06C-09AC-4B17-B269-56AF558F6C5B}"/>
              </a:ext>
            </a:extLst>
          </p:cNvPr>
          <p:cNvSpPr/>
          <p:nvPr/>
        </p:nvSpPr>
        <p:spPr>
          <a:xfrm>
            <a:off x="2112255" y="4759513"/>
            <a:ext cx="6801157" cy="442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探索复杂度较低的算法，优化现有指标算法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9976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/>
    </mc:Choice>
    <mc:Fallback xmlns="">
      <p:transition spd="slow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3" cstate="screen"/>
          <a:srcRect l="35490" b="47335"/>
          <a:stretch>
            <a:fillRect/>
          </a:stretch>
        </p:blipFill>
        <p:spPr>
          <a:xfrm>
            <a:off x="0" y="3102832"/>
            <a:ext cx="5036457" cy="3755170"/>
          </a:xfrm>
          <a:custGeom>
            <a:avLst/>
            <a:gdLst>
              <a:gd name="connsiteX0" fmla="*/ 0 w 6539008"/>
              <a:gd name="connsiteY0" fmla="*/ 0 h 4875469"/>
              <a:gd name="connsiteX1" fmla="*/ 6539008 w 6539008"/>
              <a:gd name="connsiteY1" fmla="*/ 0 h 4875469"/>
              <a:gd name="connsiteX2" fmla="*/ 6539008 w 6539008"/>
              <a:gd name="connsiteY2" fmla="*/ 4875469 h 4875469"/>
              <a:gd name="connsiteX3" fmla="*/ 0 w 6539008"/>
              <a:gd name="connsiteY3" fmla="*/ 4875469 h 4875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39008" h="4875469">
                <a:moveTo>
                  <a:pt x="0" y="0"/>
                </a:moveTo>
                <a:lnTo>
                  <a:pt x="6539008" y="0"/>
                </a:lnTo>
                <a:lnTo>
                  <a:pt x="6539008" y="4875469"/>
                </a:lnTo>
                <a:lnTo>
                  <a:pt x="0" y="4875469"/>
                </a:lnTo>
                <a:close/>
              </a:path>
            </a:pathLst>
          </a:cu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screen"/>
          <a:srcRect l="35490" b="47335"/>
          <a:stretch>
            <a:fillRect/>
          </a:stretch>
        </p:blipFill>
        <p:spPr>
          <a:xfrm rot="10800000">
            <a:off x="7881256" y="0"/>
            <a:ext cx="4310743" cy="3214079"/>
          </a:xfrm>
          <a:custGeom>
            <a:avLst/>
            <a:gdLst>
              <a:gd name="connsiteX0" fmla="*/ 0 w 6539008"/>
              <a:gd name="connsiteY0" fmla="*/ 0 h 4875469"/>
              <a:gd name="connsiteX1" fmla="*/ 6539008 w 6539008"/>
              <a:gd name="connsiteY1" fmla="*/ 0 h 4875469"/>
              <a:gd name="connsiteX2" fmla="*/ 6539008 w 6539008"/>
              <a:gd name="connsiteY2" fmla="*/ 4875469 h 4875469"/>
              <a:gd name="connsiteX3" fmla="*/ 0 w 6539008"/>
              <a:gd name="connsiteY3" fmla="*/ 4875469 h 4875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39008" h="4875469">
                <a:moveTo>
                  <a:pt x="0" y="0"/>
                </a:moveTo>
                <a:lnTo>
                  <a:pt x="6539008" y="0"/>
                </a:lnTo>
                <a:lnTo>
                  <a:pt x="6539008" y="4875469"/>
                </a:lnTo>
                <a:lnTo>
                  <a:pt x="0" y="4875469"/>
                </a:lnTo>
                <a:close/>
              </a:path>
            </a:pathLst>
          </a:custGeom>
        </p:spPr>
      </p:pic>
      <p:sp>
        <p:nvSpPr>
          <p:cNvPr id="10" name="文本框 9"/>
          <p:cNvSpPr txBox="1"/>
          <p:nvPr/>
        </p:nvSpPr>
        <p:spPr>
          <a:xfrm>
            <a:off x="1187224" y="2610440"/>
            <a:ext cx="10296525" cy="83099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zh-CN" altLang="en-US" sz="4800" b="1" dirty="0">
                <a:latin typeface="+mj-ea"/>
                <a:ea typeface="+mj-ea"/>
              </a:rPr>
              <a:t>谢  谢！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/>
    </mc:Choice>
    <mc:Fallback xmlns=""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图片 43"/>
          <p:cNvPicPr>
            <a:picLocks noChangeAspect="1"/>
          </p:cNvPicPr>
          <p:nvPr/>
        </p:nvPicPr>
        <p:blipFill>
          <a:blip r:embed="rId5" cstate="screen"/>
          <a:srcRect l="35490" b="47335"/>
          <a:stretch>
            <a:fillRect/>
          </a:stretch>
        </p:blipFill>
        <p:spPr>
          <a:xfrm rot="10800000" flipH="1">
            <a:off x="0" y="0"/>
            <a:ext cx="1129890" cy="842443"/>
          </a:xfrm>
          <a:custGeom>
            <a:avLst/>
            <a:gdLst>
              <a:gd name="connsiteX0" fmla="*/ 0 w 6539008"/>
              <a:gd name="connsiteY0" fmla="*/ 0 h 4875469"/>
              <a:gd name="connsiteX1" fmla="*/ 6539008 w 6539008"/>
              <a:gd name="connsiteY1" fmla="*/ 0 h 4875469"/>
              <a:gd name="connsiteX2" fmla="*/ 6539008 w 6539008"/>
              <a:gd name="connsiteY2" fmla="*/ 4875469 h 4875469"/>
              <a:gd name="connsiteX3" fmla="*/ 0 w 6539008"/>
              <a:gd name="connsiteY3" fmla="*/ 4875469 h 4875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39008" h="4875469">
                <a:moveTo>
                  <a:pt x="0" y="0"/>
                </a:moveTo>
                <a:lnTo>
                  <a:pt x="6539008" y="0"/>
                </a:lnTo>
                <a:lnTo>
                  <a:pt x="6539008" y="4875469"/>
                </a:lnTo>
                <a:lnTo>
                  <a:pt x="0" y="4875469"/>
                </a:lnTo>
                <a:close/>
              </a:path>
            </a:pathLst>
          </a:custGeom>
        </p:spPr>
      </p:pic>
      <p:sp>
        <p:nvSpPr>
          <p:cNvPr id="7" name="PA-文本框 10">
            <a:extLst>
              <a:ext uri="{FF2B5EF4-FFF2-40B4-BE49-F238E27FC236}">
                <a16:creationId xmlns:a16="http://schemas.microsoft.com/office/drawing/2014/main" id="{C02CA1B9-2CB6-4FAF-B86A-CA7974D50C43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005296" y="122261"/>
            <a:ext cx="3934857" cy="453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研究内容</a:t>
            </a:r>
            <a:endParaRPr lang="zh-CN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497E1D6-DA26-4F33-A686-486AEDB0181A}"/>
              </a:ext>
            </a:extLst>
          </p:cNvPr>
          <p:cNvSpPr txBox="1"/>
          <p:nvPr/>
        </p:nvSpPr>
        <p:spPr>
          <a:xfrm>
            <a:off x="1485900" y="950268"/>
            <a:ext cx="4224233" cy="4616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区域经济协同发展的特点：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AA39A89-D847-40F5-B16E-90F46553DB11}"/>
              </a:ext>
            </a:extLst>
          </p:cNvPr>
          <p:cNvSpPr txBox="1"/>
          <p:nvPr/>
        </p:nvSpPr>
        <p:spPr>
          <a:xfrm>
            <a:off x="1781937" y="1540928"/>
            <a:ext cx="6188758" cy="325185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区域合作成为必要途径</a:t>
            </a:r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不同产业集群的相互作用和相互影响</a:t>
            </a:r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多层次、多主体的协同</a:t>
            </a:r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关键因素：区域间产业关联、产业集群和区域关联</a:t>
            </a:r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关键问题：需要综合考虑产业、区域和集群群内企业等主体及其关联关系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CN" altLang="en-US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1ECE7CAF-2CFD-4101-B25E-018BB3FABBAA}"/>
              </a:ext>
            </a:extLst>
          </p:cNvPr>
          <p:cNvGrpSpPr/>
          <p:nvPr/>
        </p:nvGrpSpPr>
        <p:grpSpPr>
          <a:xfrm>
            <a:off x="7409779" y="3166854"/>
            <a:ext cx="3000284" cy="2635006"/>
            <a:chOff x="7619224" y="2064197"/>
            <a:chExt cx="3418601" cy="3002393"/>
          </a:xfrm>
        </p:grpSpPr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7839B31E-1B4A-465C-9E68-3B9CD3812567}"/>
                </a:ext>
              </a:extLst>
            </p:cNvPr>
            <p:cNvSpPr/>
            <p:nvPr/>
          </p:nvSpPr>
          <p:spPr>
            <a:xfrm>
              <a:off x="9930567" y="3931900"/>
              <a:ext cx="1107258" cy="1107258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E37D3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b="1" dirty="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区域</a:t>
              </a:r>
            </a:p>
          </p:txBody>
        </p: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B2715A93-02CB-4892-B303-DCB15F34B317}"/>
                </a:ext>
              </a:extLst>
            </p:cNvPr>
            <p:cNvSpPr/>
            <p:nvPr/>
          </p:nvSpPr>
          <p:spPr>
            <a:xfrm>
              <a:off x="8671391" y="2064197"/>
              <a:ext cx="1107258" cy="1107258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CC2C3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产业</a:t>
              </a:r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50239EBE-1FB8-442D-A853-8235F7346127}"/>
                </a:ext>
              </a:extLst>
            </p:cNvPr>
            <p:cNvSpPr/>
            <p:nvPr/>
          </p:nvSpPr>
          <p:spPr>
            <a:xfrm>
              <a:off x="7619224" y="3959332"/>
              <a:ext cx="1107258" cy="1107258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rgbClr val="019B8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b="1" dirty="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产业集群</a:t>
              </a:r>
              <a:endParaRPr lang="zh-CN" altLang="en-US" dirty="0"/>
            </a:p>
          </p:txBody>
        </p:sp>
        <p:cxnSp>
          <p:nvCxnSpPr>
            <p:cNvPr id="6" name="直接箭头连接符 5">
              <a:extLst>
                <a:ext uri="{FF2B5EF4-FFF2-40B4-BE49-F238E27FC236}">
                  <a16:creationId xmlns:a16="http://schemas.microsoft.com/office/drawing/2014/main" id="{E9AA47BE-C6B2-42AE-BE9A-CB2E015132CD}"/>
                </a:ext>
              </a:extLst>
            </p:cNvPr>
            <p:cNvCxnSpPr>
              <a:cxnSpLocks/>
              <a:stCxn id="17" idx="3"/>
            </p:cNvCxnSpPr>
            <p:nvPr/>
          </p:nvCxnSpPr>
          <p:spPr>
            <a:xfrm flipH="1">
              <a:off x="8339329" y="3009301"/>
              <a:ext cx="494216" cy="950031"/>
            </a:xfrm>
            <a:prstGeom prst="straightConnector1">
              <a:avLst/>
            </a:prstGeom>
            <a:ln w="57150"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箭头连接符 22">
              <a:extLst>
                <a:ext uri="{FF2B5EF4-FFF2-40B4-BE49-F238E27FC236}">
                  <a16:creationId xmlns:a16="http://schemas.microsoft.com/office/drawing/2014/main" id="{38D5373F-DA6D-489B-8C42-132CBEA7A382}"/>
                </a:ext>
              </a:extLst>
            </p:cNvPr>
            <p:cNvCxnSpPr>
              <a:cxnSpLocks/>
              <a:stCxn id="16" idx="2"/>
              <a:endCxn id="18" idx="6"/>
            </p:cNvCxnSpPr>
            <p:nvPr/>
          </p:nvCxnSpPr>
          <p:spPr>
            <a:xfrm flipH="1">
              <a:off x="8726482" y="4485529"/>
              <a:ext cx="1204085" cy="27432"/>
            </a:xfrm>
            <a:prstGeom prst="straightConnector1">
              <a:avLst/>
            </a:prstGeom>
            <a:ln w="57150"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箭头连接符 26">
              <a:extLst>
                <a:ext uri="{FF2B5EF4-FFF2-40B4-BE49-F238E27FC236}">
                  <a16:creationId xmlns:a16="http://schemas.microsoft.com/office/drawing/2014/main" id="{1F7D61F8-BA3C-4C86-916F-1B00F499DEA6}"/>
                </a:ext>
              </a:extLst>
            </p:cNvPr>
            <p:cNvCxnSpPr>
              <a:cxnSpLocks/>
              <a:endCxn id="17" idx="5"/>
            </p:cNvCxnSpPr>
            <p:nvPr/>
          </p:nvCxnSpPr>
          <p:spPr>
            <a:xfrm flipH="1" flipV="1">
              <a:off x="9616495" y="3009301"/>
              <a:ext cx="670506" cy="950032"/>
            </a:xfrm>
            <a:prstGeom prst="straightConnector1">
              <a:avLst/>
            </a:prstGeom>
            <a:ln w="57150"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2332254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/>
    </mc:Choice>
    <mc:Fallback xmlns=""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图片 43"/>
          <p:cNvPicPr>
            <a:picLocks noChangeAspect="1"/>
          </p:cNvPicPr>
          <p:nvPr/>
        </p:nvPicPr>
        <p:blipFill>
          <a:blip r:embed="rId5" cstate="screen"/>
          <a:srcRect l="35490" b="47335"/>
          <a:stretch>
            <a:fillRect/>
          </a:stretch>
        </p:blipFill>
        <p:spPr>
          <a:xfrm rot="10800000" flipH="1">
            <a:off x="0" y="0"/>
            <a:ext cx="1129890" cy="842443"/>
          </a:xfrm>
          <a:custGeom>
            <a:avLst/>
            <a:gdLst>
              <a:gd name="connsiteX0" fmla="*/ 0 w 6539008"/>
              <a:gd name="connsiteY0" fmla="*/ 0 h 4875469"/>
              <a:gd name="connsiteX1" fmla="*/ 6539008 w 6539008"/>
              <a:gd name="connsiteY1" fmla="*/ 0 h 4875469"/>
              <a:gd name="connsiteX2" fmla="*/ 6539008 w 6539008"/>
              <a:gd name="connsiteY2" fmla="*/ 4875469 h 4875469"/>
              <a:gd name="connsiteX3" fmla="*/ 0 w 6539008"/>
              <a:gd name="connsiteY3" fmla="*/ 4875469 h 4875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39008" h="4875469">
                <a:moveTo>
                  <a:pt x="0" y="0"/>
                </a:moveTo>
                <a:lnTo>
                  <a:pt x="6539008" y="0"/>
                </a:lnTo>
                <a:lnTo>
                  <a:pt x="6539008" y="4875469"/>
                </a:lnTo>
                <a:lnTo>
                  <a:pt x="0" y="4875469"/>
                </a:lnTo>
                <a:close/>
              </a:path>
            </a:pathLst>
          </a:custGeom>
        </p:spPr>
      </p:pic>
      <p:sp>
        <p:nvSpPr>
          <p:cNvPr id="7" name="PA-文本框 10">
            <a:extLst>
              <a:ext uri="{FF2B5EF4-FFF2-40B4-BE49-F238E27FC236}">
                <a16:creationId xmlns:a16="http://schemas.microsoft.com/office/drawing/2014/main" id="{C02CA1B9-2CB6-4FAF-B86A-CA7974D50C43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005296" y="122261"/>
            <a:ext cx="3934857" cy="453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研究内容</a:t>
            </a:r>
            <a:endParaRPr lang="zh-CN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7BB8966-7445-4E29-89A7-AAB053D81A92}"/>
              </a:ext>
            </a:extLst>
          </p:cNvPr>
          <p:cNvSpPr txBox="1"/>
          <p:nvPr/>
        </p:nvSpPr>
        <p:spPr>
          <a:xfrm>
            <a:off x="1495425" y="1001322"/>
            <a:ext cx="2069797" cy="4616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研究任务：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E807D2E-98CD-48F5-A272-758AA5BEB219}"/>
              </a:ext>
            </a:extLst>
          </p:cNvPr>
          <p:cNvSpPr txBox="1"/>
          <p:nvPr/>
        </p:nvSpPr>
        <p:spPr>
          <a:xfrm>
            <a:off x="1853410" y="2547641"/>
            <a:ext cx="7661072" cy="305949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度量区域经济协同效应</a:t>
            </a:r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识别区域网络强支，度量和预测产业竞争力</a:t>
            </a:r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识别核心产业，挖掘最强产业结构，预测产业依存度</a:t>
            </a:r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度量和预测产业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-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企业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-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区域多层次结构的关联关系和协同度</a:t>
            </a:r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l"/>
            </a:pPr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E997ED0F-B356-4D3B-A01A-899699A14856}"/>
              </a:ext>
            </a:extLst>
          </p:cNvPr>
          <p:cNvSpPr/>
          <p:nvPr/>
        </p:nvSpPr>
        <p:spPr>
          <a:xfrm>
            <a:off x="1853410" y="5224353"/>
            <a:ext cx="4891083" cy="59727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预测产业优化配置，提供政策建议依据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BD463F2-7063-4EB6-AAC6-5281888FB1CA}"/>
              </a:ext>
            </a:extLst>
          </p:cNvPr>
          <p:cNvSpPr/>
          <p:nvPr/>
        </p:nvSpPr>
        <p:spPr>
          <a:xfrm>
            <a:off x="1853410" y="1795353"/>
            <a:ext cx="4891083" cy="59727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理解区域间经济协同发展的内涵和机理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/>
    </mc:Choice>
    <mc:Fallback xmlns=""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图片 43"/>
          <p:cNvPicPr>
            <a:picLocks noChangeAspect="1"/>
          </p:cNvPicPr>
          <p:nvPr/>
        </p:nvPicPr>
        <p:blipFill>
          <a:blip r:embed="rId6" cstate="screen"/>
          <a:srcRect l="35490" b="47335"/>
          <a:stretch>
            <a:fillRect/>
          </a:stretch>
        </p:blipFill>
        <p:spPr>
          <a:xfrm rot="10800000" flipH="1">
            <a:off x="0" y="0"/>
            <a:ext cx="1129890" cy="842443"/>
          </a:xfrm>
          <a:custGeom>
            <a:avLst/>
            <a:gdLst>
              <a:gd name="connsiteX0" fmla="*/ 0 w 6539008"/>
              <a:gd name="connsiteY0" fmla="*/ 0 h 4875469"/>
              <a:gd name="connsiteX1" fmla="*/ 6539008 w 6539008"/>
              <a:gd name="connsiteY1" fmla="*/ 0 h 4875469"/>
              <a:gd name="connsiteX2" fmla="*/ 6539008 w 6539008"/>
              <a:gd name="connsiteY2" fmla="*/ 4875469 h 4875469"/>
              <a:gd name="connsiteX3" fmla="*/ 0 w 6539008"/>
              <a:gd name="connsiteY3" fmla="*/ 4875469 h 4875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39008" h="4875469">
                <a:moveTo>
                  <a:pt x="0" y="0"/>
                </a:moveTo>
                <a:lnTo>
                  <a:pt x="6539008" y="0"/>
                </a:lnTo>
                <a:lnTo>
                  <a:pt x="6539008" y="4875469"/>
                </a:lnTo>
                <a:lnTo>
                  <a:pt x="0" y="4875469"/>
                </a:lnTo>
                <a:close/>
              </a:path>
            </a:pathLst>
          </a:custGeom>
        </p:spPr>
      </p:pic>
      <p:sp>
        <p:nvSpPr>
          <p:cNvPr id="7" name="PA-文本框 10">
            <a:extLst>
              <a:ext uri="{FF2B5EF4-FFF2-40B4-BE49-F238E27FC236}">
                <a16:creationId xmlns:a16="http://schemas.microsoft.com/office/drawing/2014/main" id="{C02CA1B9-2CB6-4FAF-B86A-CA7974D50C43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1005296" y="122261"/>
            <a:ext cx="3934857" cy="453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研究内容</a:t>
            </a:r>
            <a:endParaRPr lang="zh-CN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497E1D6-DA26-4F33-A686-486AEDB0181A}"/>
              </a:ext>
            </a:extLst>
          </p:cNvPr>
          <p:cNvSpPr txBox="1"/>
          <p:nvPr/>
        </p:nvSpPr>
        <p:spPr>
          <a:xfrm>
            <a:off x="1485900" y="950268"/>
            <a:ext cx="2069797" cy="4616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理论基础：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AA39A89-D847-40F5-B16E-90F46553DB11}"/>
              </a:ext>
            </a:extLst>
          </p:cNvPr>
          <p:cNvSpPr txBox="1"/>
          <p:nvPr/>
        </p:nvSpPr>
        <p:spPr>
          <a:xfrm>
            <a:off x="1955913" y="1603447"/>
            <a:ext cx="5660524" cy="40011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l"/>
            </a:pP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超网络理论和协同学理论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46890E4-9D9D-4BA3-A327-EC4AA8F7F33E}"/>
              </a:ext>
            </a:extLst>
          </p:cNvPr>
          <p:cNvSpPr/>
          <p:nvPr/>
        </p:nvSpPr>
        <p:spPr>
          <a:xfrm>
            <a:off x="2443226" y="2038679"/>
            <a:ext cx="4397358" cy="8583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构建区域间经济协同模型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研究区域间经济协同发展的机理和内涵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B2BEE7D-5045-41A8-82CF-AB5F09184E5B}"/>
              </a:ext>
            </a:extLst>
          </p:cNvPr>
          <p:cNvSpPr/>
          <p:nvPr/>
        </p:nvSpPr>
        <p:spPr>
          <a:xfrm>
            <a:off x="2422710" y="5191799"/>
            <a:ext cx="5193727" cy="1273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区域间经济系统中各构成要素通过单层次内、多层间的非线性关联运动而产生的整体效应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从关联结构视角设计度量指标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D1C83D2-1D2E-4B57-8D85-696045F7C4BF}"/>
              </a:ext>
            </a:extLst>
          </p:cNvPr>
          <p:cNvSpPr/>
          <p:nvPr/>
        </p:nvSpPr>
        <p:spPr>
          <a:xfrm>
            <a:off x="2422714" y="3434922"/>
            <a:ext cx="4709605" cy="1273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设计衡量区域间经济协同水平的指标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传统方法：</a:t>
            </a:r>
            <a:r>
              <a:rPr lang="zh-CN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ＤＥＡ模型，哈肯模型，灰色关联理论和距离协同模型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22A31C1-523C-4D94-9A5D-0D78B43C7A83}"/>
              </a:ext>
            </a:extLst>
          </p:cNvPr>
          <p:cNvSpPr/>
          <p:nvPr/>
        </p:nvSpPr>
        <p:spPr>
          <a:xfrm>
            <a:off x="1955913" y="3011535"/>
            <a:ext cx="3198211" cy="40011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区域间经济协同效应</a:t>
            </a:r>
            <a:endParaRPr lang="en-US" altLang="zh-CN" sz="20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280AD727-6BA6-45E2-ABB5-589905366655}"/>
              </a:ext>
            </a:extLst>
          </p:cNvPr>
          <p:cNvSpPr/>
          <p:nvPr/>
        </p:nvSpPr>
        <p:spPr>
          <a:xfrm>
            <a:off x="1955913" y="4789670"/>
            <a:ext cx="566052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基于关联结构设计和度量区域间经济协同效应</a:t>
            </a:r>
          </a:p>
        </p:txBody>
      </p:sp>
      <p:graphicFrame>
        <p:nvGraphicFramePr>
          <p:cNvPr id="12" name="对象 11">
            <a:extLst>
              <a:ext uri="{FF2B5EF4-FFF2-40B4-BE49-F238E27FC236}">
                <a16:creationId xmlns:a16="http://schemas.microsoft.com/office/drawing/2014/main" id="{737A041E-4B1E-4CCA-98B1-B7362F40427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73329945"/>
              </p:ext>
            </p:extLst>
          </p:nvPr>
        </p:nvGraphicFramePr>
        <p:xfrm>
          <a:off x="7926388" y="1731963"/>
          <a:ext cx="3094037" cy="3746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89" name="Visio" r:id="rId7" imgW="4743305" imgH="5296067" progId="Visio.Drawing.15">
                  <p:embed/>
                </p:oleObj>
              </mc:Choice>
              <mc:Fallback>
                <p:oleObj name="Visio" r:id="rId7" imgW="4743305" imgH="5296067" progId="Visio.Drawing.15">
                  <p:embed/>
                  <p:pic>
                    <p:nvPicPr>
                      <p:cNvPr id="11" name="对象 10">
                        <a:extLst>
                          <a:ext uri="{FF2B5EF4-FFF2-40B4-BE49-F238E27FC236}">
                            <a16:creationId xmlns:a16="http://schemas.microsoft.com/office/drawing/2014/main" id="{0F199C7F-A0AC-4F21-88C8-D3A3A096D6A5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26388" y="1731963"/>
                        <a:ext cx="3094037" cy="37465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2"/>
    </p:custDataLst>
    <p:extLst>
      <p:ext uri="{BB962C8B-B14F-4D97-AF65-F5344CB8AC3E}">
        <p14:creationId xmlns:p14="http://schemas.microsoft.com/office/powerpoint/2010/main" val="2849822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/>
    </mc:Choice>
    <mc:Fallback xmlns="">
      <p:transition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A-文本框 10"/>
          <p:cNvSpPr txBox="1"/>
          <p:nvPr>
            <p:custDataLst>
              <p:tags r:id="rId3"/>
            </p:custDataLst>
          </p:nvPr>
        </p:nvSpPr>
        <p:spPr>
          <a:xfrm>
            <a:off x="1005296" y="122261"/>
            <a:ext cx="4974880" cy="453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区域间经济协同效应</a:t>
            </a:r>
            <a:endParaRPr lang="zh-CN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4" name="图片 43"/>
          <p:cNvPicPr>
            <a:picLocks noChangeAspect="1"/>
          </p:cNvPicPr>
          <p:nvPr/>
        </p:nvPicPr>
        <p:blipFill>
          <a:blip r:embed="rId6" cstate="screen"/>
          <a:srcRect l="35490" b="47335"/>
          <a:stretch>
            <a:fillRect/>
          </a:stretch>
        </p:blipFill>
        <p:spPr>
          <a:xfrm rot="10800000" flipH="1">
            <a:off x="95416" y="90062"/>
            <a:ext cx="1129890" cy="842443"/>
          </a:xfrm>
          <a:custGeom>
            <a:avLst/>
            <a:gdLst>
              <a:gd name="connsiteX0" fmla="*/ 0 w 6539008"/>
              <a:gd name="connsiteY0" fmla="*/ 0 h 4875469"/>
              <a:gd name="connsiteX1" fmla="*/ 6539008 w 6539008"/>
              <a:gd name="connsiteY1" fmla="*/ 0 h 4875469"/>
              <a:gd name="connsiteX2" fmla="*/ 6539008 w 6539008"/>
              <a:gd name="connsiteY2" fmla="*/ 4875469 h 4875469"/>
              <a:gd name="connsiteX3" fmla="*/ 0 w 6539008"/>
              <a:gd name="connsiteY3" fmla="*/ 4875469 h 4875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39008" h="4875469">
                <a:moveTo>
                  <a:pt x="0" y="0"/>
                </a:moveTo>
                <a:lnTo>
                  <a:pt x="6539008" y="0"/>
                </a:lnTo>
                <a:lnTo>
                  <a:pt x="6539008" y="4875469"/>
                </a:lnTo>
                <a:lnTo>
                  <a:pt x="0" y="4875469"/>
                </a:lnTo>
                <a:close/>
              </a:path>
            </a:pathLst>
          </a:cu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4BDC9D8A-3BB4-47D4-94FF-82AA58BD76EC}"/>
              </a:ext>
            </a:extLst>
          </p:cNvPr>
          <p:cNvSpPr/>
          <p:nvPr/>
        </p:nvSpPr>
        <p:spPr>
          <a:xfrm>
            <a:off x="1590318" y="1025009"/>
            <a:ext cx="59170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基于节点关联结构的单层次区域间经济协同效应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71D87656-F742-422B-8979-31DAAFB8BE8D}"/>
              </a:ext>
            </a:extLst>
          </p:cNvPr>
          <p:cNvSpPr/>
          <p:nvPr/>
        </p:nvSpPr>
        <p:spPr>
          <a:xfrm>
            <a:off x="2070051" y="1493699"/>
            <a:ext cx="2550698" cy="12738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带动效应指标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循环效应指标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层内辐射射效应指标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D03BD563-215C-44E5-ADFC-8263D5C62333}"/>
              </a:ext>
            </a:extLst>
          </p:cNvPr>
          <p:cNvSpPr/>
          <p:nvPr/>
        </p:nvSpPr>
        <p:spPr>
          <a:xfrm>
            <a:off x="1590318" y="2983170"/>
            <a:ext cx="566052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基于子网络结构的单层次区域间经济协同效应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409A153-3707-48B2-A7F2-A2D2FC5961E2}"/>
              </a:ext>
            </a:extLst>
          </p:cNvPr>
          <p:cNvSpPr/>
          <p:nvPr/>
        </p:nvSpPr>
        <p:spPr>
          <a:xfrm>
            <a:off x="2070051" y="3456392"/>
            <a:ext cx="2319866" cy="8583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核结构效应指标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基础关联效应指标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B981F48-DDBD-43E0-93D6-47847FEA26D9}"/>
              </a:ext>
            </a:extLst>
          </p:cNvPr>
          <p:cNvSpPr/>
          <p:nvPr/>
        </p:nvSpPr>
        <p:spPr>
          <a:xfrm>
            <a:off x="1594128" y="4564320"/>
            <a:ext cx="617348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基于超网络关联结构的多层次区域间经济协同效应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A49FDE6-EAA4-407C-B8AB-DA2541F72C94}"/>
              </a:ext>
            </a:extLst>
          </p:cNvPr>
          <p:cNvSpPr/>
          <p:nvPr/>
        </p:nvSpPr>
        <p:spPr>
          <a:xfrm>
            <a:off x="2073861" y="5090120"/>
            <a:ext cx="2319866" cy="12738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聚合效应指标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扩散效应指标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层间辐射效应指标</a:t>
            </a:r>
          </a:p>
        </p:txBody>
      </p:sp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0F199C7F-A0AC-4F21-88C8-D3A3A096D6A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57065921"/>
              </p:ext>
            </p:extLst>
          </p:nvPr>
        </p:nvGraphicFramePr>
        <p:xfrm>
          <a:off x="7926388" y="1731963"/>
          <a:ext cx="3094037" cy="3746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20" name="Visio" r:id="rId7" imgW="4743305" imgH="5296067" progId="Visio.Drawing.15">
                  <p:embed/>
                </p:oleObj>
              </mc:Choice>
              <mc:Fallback>
                <p:oleObj name="Visio" r:id="rId7" imgW="4743305" imgH="5296067" progId="Visio.Drawing.15">
                  <p:embed/>
                  <p:pic>
                    <p:nvPicPr>
                      <p:cNvPr id="4" name="对象 3"/>
                      <p:cNvPicPr>
                        <a:picLocks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26388" y="1731963"/>
                        <a:ext cx="3094037" cy="37465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矩形 4">
            <a:extLst>
              <a:ext uri="{FF2B5EF4-FFF2-40B4-BE49-F238E27FC236}">
                <a16:creationId xmlns:a16="http://schemas.microsoft.com/office/drawing/2014/main" id="{736B8AB8-B5B8-42E8-912F-ABD5528DAC7D}"/>
              </a:ext>
            </a:extLst>
          </p:cNvPr>
          <p:cNvSpPr/>
          <p:nvPr/>
        </p:nvSpPr>
        <p:spPr>
          <a:xfrm>
            <a:off x="8365410" y="5727057"/>
            <a:ext cx="22621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非线性，多层次关联</a:t>
            </a:r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3163583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/>
    </mc:Choice>
    <mc:Fallback xmlns="">
      <p:transition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A-文本框 10"/>
          <p:cNvSpPr txBox="1"/>
          <p:nvPr>
            <p:custDataLst>
              <p:tags r:id="rId2"/>
            </p:custDataLst>
          </p:nvPr>
        </p:nvSpPr>
        <p:spPr>
          <a:xfrm>
            <a:off x="1005296" y="122261"/>
            <a:ext cx="3934857" cy="453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区域间经济协同效应指标</a:t>
            </a:r>
            <a:endParaRPr lang="zh-CN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4" name="图片 43"/>
          <p:cNvPicPr>
            <a:picLocks noChangeAspect="1"/>
          </p:cNvPicPr>
          <p:nvPr/>
        </p:nvPicPr>
        <p:blipFill>
          <a:blip r:embed="rId5" cstate="screen"/>
          <a:srcRect l="35490" b="47335"/>
          <a:stretch>
            <a:fillRect/>
          </a:stretch>
        </p:blipFill>
        <p:spPr>
          <a:xfrm rot="10800000" flipH="1">
            <a:off x="0" y="0"/>
            <a:ext cx="1129890" cy="842443"/>
          </a:xfrm>
          <a:custGeom>
            <a:avLst/>
            <a:gdLst>
              <a:gd name="connsiteX0" fmla="*/ 0 w 6539008"/>
              <a:gd name="connsiteY0" fmla="*/ 0 h 4875469"/>
              <a:gd name="connsiteX1" fmla="*/ 6539008 w 6539008"/>
              <a:gd name="connsiteY1" fmla="*/ 0 h 4875469"/>
              <a:gd name="connsiteX2" fmla="*/ 6539008 w 6539008"/>
              <a:gd name="connsiteY2" fmla="*/ 4875469 h 4875469"/>
              <a:gd name="connsiteX3" fmla="*/ 0 w 6539008"/>
              <a:gd name="connsiteY3" fmla="*/ 4875469 h 4875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39008" h="4875469">
                <a:moveTo>
                  <a:pt x="0" y="0"/>
                </a:moveTo>
                <a:lnTo>
                  <a:pt x="6539008" y="0"/>
                </a:lnTo>
                <a:lnTo>
                  <a:pt x="6539008" y="4875469"/>
                </a:lnTo>
                <a:lnTo>
                  <a:pt x="0" y="4875469"/>
                </a:lnTo>
                <a:close/>
              </a:path>
            </a:pathLst>
          </a:cu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4BDC9D8A-3BB4-47D4-94FF-82AA58BD76EC}"/>
              </a:ext>
            </a:extLst>
          </p:cNvPr>
          <p:cNvSpPr/>
          <p:nvPr/>
        </p:nvSpPr>
        <p:spPr>
          <a:xfrm>
            <a:off x="1590318" y="1025009"/>
            <a:ext cx="59170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基于节点关联结构的单层次区域间经济协同效应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71D87656-F742-422B-8979-31DAAFB8BE8D}"/>
              </a:ext>
            </a:extLst>
          </p:cNvPr>
          <p:cNvSpPr/>
          <p:nvPr/>
        </p:nvSpPr>
        <p:spPr>
          <a:xfrm>
            <a:off x="2070051" y="1301675"/>
            <a:ext cx="5561138" cy="24164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带动效应指标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：基于节点的度、出度和入度来度量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循环效应指标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：基于节点的基圈度来衡量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层内辐射效应指标：</a:t>
            </a:r>
            <a:endParaRPr lang="en-US" altLang="zh-CN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E57CF11-52D9-4BC9-89C0-C53F0BB132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00498" y="1571891"/>
            <a:ext cx="1657435" cy="71758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D4EE3BA-B151-40E0-A659-81BEDEB892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67661" y="2323768"/>
            <a:ext cx="1809843" cy="41277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791DD79-2CB9-45E5-BC47-208C8911BD1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36498" y="1193902"/>
            <a:ext cx="1168460" cy="59058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59EB01D5-6F98-475A-BEA5-065113DCCC2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36498" y="1778908"/>
            <a:ext cx="1187511" cy="615982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974B3AC0-2AA8-44DC-A43C-5F9F24F397F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98348" y="2530153"/>
            <a:ext cx="1485976" cy="361969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B05D0971-516E-4C60-8C2E-3081E6C33EF7}"/>
              </a:ext>
            </a:extLst>
          </p:cNvPr>
          <p:cNvGrpSpPr/>
          <p:nvPr/>
        </p:nvGrpSpPr>
        <p:grpSpPr>
          <a:xfrm>
            <a:off x="2446832" y="3878190"/>
            <a:ext cx="8002633" cy="1438682"/>
            <a:chOff x="2446832" y="5076054"/>
            <a:chExt cx="8002633" cy="1438682"/>
          </a:xfrm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BC2A0B2D-230F-49BE-A428-51C788D40169}"/>
                </a:ext>
              </a:extLst>
            </p:cNvPr>
            <p:cNvSpPr/>
            <p:nvPr/>
          </p:nvSpPr>
          <p:spPr>
            <a:xfrm>
              <a:off x="2446832" y="5076054"/>
              <a:ext cx="6578296" cy="12738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lang="zh-CN" altLang="en-US" dirty="0">
                  <a:latin typeface="宋体" panose="02010600030101010101" pitchFamily="2" charset="-122"/>
                  <a:ea typeface="宋体" panose="02010600030101010101" pitchFamily="2" charset="-122"/>
                </a:rPr>
                <a:t>控制效应：节点介数中心性（经过该节点的最短路径的数目）</a:t>
              </a:r>
              <a:endParaRPr lang="en-US" altLang="zh-CN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lang="zh-CN" altLang="en-US" dirty="0">
                  <a:latin typeface="宋体" panose="02010600030101010101" pitchFamily="2" charset="-122"/>
                  <a:ea typeface="宋体" panose="02010600030101010101" pitchFamily="2" charset="-122"/>
                </a:rPr>
                <a:t>波及效应：节点特征向量中心性（因为邻居重要，所以我也重要）</a:t>
              </a:r>
            </a:p>
          </p:txBody>
        </p:sp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404D3628-6385-402E-AC2B-ACAE69DC3FC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185750" y="5076054"/>
              <a:ext cx="1263715" cy="609631"/>
            </a:xfrm>
            <a:prstGeom prst="rect">
              <a:avLst/>
            </a:prstGeom>
          </p:spPr>
        </p:pic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C0963102-8EDB-445D-B43A-B678E28AB5C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9185750" y="5847952"/>
              <a:ext cx="1257365" cy="666784"/>
            </a:xfrm>
            <a:prstGeom prst="rect">
              <a:avLst/>
            </a:prstGeom>
          </p:spPr>
        </p:pic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16A8A4AA-6556-4951-B697-55DBBE665F3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175582" y="5275610"/>
            <a:ext cx="4153113" cy="146692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C8C12518-BFE1-448F-8CBD-B1EF25E5B7F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580762" y="4843900"/>
            <a:ext cx="2250694" cy="195923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77810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/>
    </mc:Choice>
    <mc:Fallback xmlns="">
      <p:transition spd="slow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A-文本框 10"/>
          <p:cNvSpPr txBox="1"/>
          <p:nvPr>
            <p:custDataLst>
              <p:tags r:id="rId2"/>
            </p:custDataLst>
          </p:nvPr>
        </p:nvSpPr>
        <p:spPr>
          <a:xfrm>
            <a:off x="1005296" y="122261"/>
            <a:ext cx="3934857" cy="453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区域间经济协同效应指标</a:t>
            </a:r>
            <a:endParaRPr lang="zh-CN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4" name="图片 43"/>
          <p:cNvPicPr>
            <a:picLocks noChangeAspect="1"/>
          </p:cNvPicPr>
          <p:nvPr/>
        </p:nvPicPr>
        <p:blipFill>
          <a:blip r:embed="rId5" cstate="screen"/>
          <a:srcRect l="35490" b="47335"/>
          <a:stretch>
            <a:fillRect/>
          </a:stretch>
        </p:blipFill>
        <p:spPr>
          <a:xfrm rot="10800000" flipH="1">
            <a:off x="0" y="0"/>
            <a:ext cx="1129890" cy="842443"/>
          </a:xfrm>
          <a:custGeom>
            <a:avLst/>
            <a:gdLst>
              <a:gd name="connsiteX0" fmla="*/ 0 w 6539008"/>
              <a:gd name="connsiteY0" fmla="*/ 0 h 4875469"/>
              <a:gd name="connsiteX1" fmla="*/ 6539008 w 6539008"/>
              <a:gd name="connsiteY1" fmla="*/ 0 h 4875469"/>
              <a:gd name="connsiteX2" fmla="*/ 6539008 w 6539008"/>
              <a:gd name="connsiteY2" fmla="*/ 4875469 h 4875469"/>
              <a:gd name="connsiteX3" fmla="*/ 0 w 6539008"/>
              <a:gd name="connsiteY3" fmla="*/ 4875469 h 4875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39008" h="4875469">
                <a:moveTo>
                  <a:pt x="0" y="0"/>
                </a:moveTo>
                <a:lnTo>
                  <a:pt x="6539008" y="0"/>
                </a:lnTo>
                <a:lnTo>
                  <a:pt x="6539008" y="4875469"/>
                </a:lnTo>
                <a:lnTo>
                  <a:pt x="0" y="4875469"/>
                </a:lnTo>
                <a:close/>
              </a:path>
            </a:pathLst>
          </a:cu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4BDC9D8A-3BB4-47D4-94FF-82AA58BD76EC}"/>
              </a:ext>
            </a:extLst>
          </p:cNvPr>
          <p:cNvSpPr/>
          <p:nvPr/>
        </p:nvSpPr>
        <p:spPr>
          <a:xfrm>
            <a:off x="1590318" y="1025009"/>
            <a:ext cx="566052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基于子网络结构的单层次区域间经济协同效应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71D87656-F742-422B-8979-31DAAFB8BE8D}"/>
              </a:ext>
            </a:extLst>
          </p:cNvPr>
          <p:cNvSpPr/>
          <p:nvPr/>
        </p:nvSpPr>
        <p:spPr>
          <a:xfrm>
            <a:off x="2070051" y="1301675"/>
            <a:ext cx="7092237" cy="15854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核结构效应指标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：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K-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核 </a:t>
            </a:r>
          </a:p>
          <a:p>
            <a:pPr marL="285750" indent="-28575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基础关联效应指标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：Ｋｒｕｓｋａｌ算法识别网络基础关联树</a:t>
            </a: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B4DDD8D4-BE1C-4D54-95B1-034C8E02B690}"/>
              </a:ext>
            </a:extLst>
          </p:cNvPr>
          <p:cNvGrpSpPr/>
          <p:nvPr/>
        </p:nvGrpSpPr>
        <p:grpSpPr>
          <a:xfrm>
            <a:off x="5160623" y="3252228"/>
            <a:ext cx="3156658" cy="1437198"/>
            <a:chOff x="6861009" y="2827272"/>
            <a:chExt cx="3156658" cy="1437198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6A90E3D9-BC35-489E-98A6-B7A4BDAC6BB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861009" y="2827272"/>
              <a:ext cx="1524078" cy="673135"/>
            </a:xfrm>
            <a:prstGeom prst="rect">
              <a:avLst/>
            </a:prstGeom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25599605-7CE4-4455-9E48-D99897B4CD2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956263" y="3648488"/>
              <a:ext cx="1333569" cy="584230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C561C583-1337-4DDE-9EE6-9C2BD86491D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703149" y="2887174"/>
              <a:ext cx="1314518" cy="628682"/>
            </a:xfrm>
            <a:prstGeom prst="rect">
              <a:avLst/>
            </a:prstGeom>
          </p:spPr>
        </p:pic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F0AF2A4B-C58A-46A7-9BBA-37D46971617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696799" y="3648488"/>
              <a:ext cx="1320868" cy="615982"/>
            </a:xfrm>
            <a:prstGeom prst="rect">
              <a:avLst/>
            </a:prstGeom>
          </p:spPr>
        </p:pic>
      </p:grpSp>
      <p:sp>
        <p:nvSpPr>
          <p:cNvPr id="5" name="矩形 4">
            <a:extLst>
              <a:ext uri="{FF2B5EF4-FFF2-40B4-BE49-F238E27FC236}">
                <a16:creationId xmlns:a16="http://schemas.microsoft.com/office/drawing/2014/main" id="{F724111A-7D2C-4E9C-899F-3F8E49DBB288}"/>
              </a:ext>
            </a:extLst>
          </p:cNvPr>
          <p:cNvSpPr/>
          <p:nvPr/>
        </p:nvSpPr>
        <p:spPr>
          <a:xfrm>
            <a:off x="3053445" y="3704112"/>
            <a:ext cx="182614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产业基础关联效应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6432CE9-8A3A-4F75-9EF0-A636DC8ACEC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55877" y="1714802"/>
            <a:ext cx="546128" cy="37466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1802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/>
    </mc:Choice>
    <mc:Fallback xmlns="">
      <p:transition spd="slow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A-文本框 10"/>
          <p:cNvSpPr txBox="1"/>
          <p:nvPr>
            <p:custDataLst>
              <p:tags r:id="rId2"/>
            </p:custDataLst>
          </p:nvPr>
        </p:nvSpPr>
        <p:spPr>
          <a:xfrm>
            <a:off x="1005296" y="122261"/>
            <a:ext cx="3934857" cy="453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区域间经济协同效应指标</a:t>
            </a:r>
            <a:endParaRPr lang="zh-CN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4" name="图片 43"/>
          <p:cNvPicPr>
            <a:picLocks noChangeAspect="1"/>
          </p:cNvPicPr>
          <p:nvPr/>
        </p:nvPicPr>
        <p:blipFill>
          <a:blip r:embed="rId5" cstate="screen"/>
          <a:srcRect l="35490" b="47335"/>
          <a:stretch>
            <a:fillRect/>
          </a:stretch>
        </p:blipFill>
        <p:spPr>
          <a:xfrm rot="10800000" flipH="1">
            <a:off x="0" y="0"/>
            <a:ext cx="1129890" cy="842443"/>
          </a:xfrm>
          <a:custGeom>
            <a:avLst/>
            <a:gdLst>
              <a:gd name="connsiteX0" fmla="*/ 0 w 6539008"/>
              <a:gd name="connsiteY0" fmla="*/ 0 h 4875469"/>
              <a:gd name="connsiteX1" fmla="*/ 6539008 w 6539008"/>
              <a:gd name="connsiteY1" fmla="*/ 0 h 4875469"/>
              <a:gd name="connsiteX2" fmla="*/ 6539008 w 6539008"/>
              <a:gd name="connsiteY2" fmla="*/ 4875469 h 4875469"/>
              <a:gd name="connsiteX3" fmla="*/ 0 w 6539008"/>
              <a:gd name="connsiteY3" fmla="*/ 4875469 h 4875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39008" h="4875469">
                <a:moveTo>
                  <a:pt x="0" y="0"/>
                </a:moveTo>
                <a:lnTo>
                  <a:pt x="6539008" y="0"/>
                </a:lnTo>
                <a:lnTo>
                  <a:pt x="6539008" y="4875469"/>
                </a:lnTo>
                <a:lnTo>
                  <a:pt x="0" y="4875469"/>
                </a:lnTo>
                <a:close/>
              </a:path>
            </a:pathLst>
          </a:cu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4BDC9D8A-3BB4-47D4-94FF-82AA58BD76EC}"/>
              </a:ext>
            </a:extLst>
          </p:cNvPr>
          <p:cNvSpPr/>
          <p:nvPr/>
        </p:nvSpPr>
        <p:spPr>
          <a:xfrm>
            <a:off x="1590318" y="1025009"/>
            <a:ext cx="617348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基于超网络关联结构的多层次区域间经济协同效应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71D87656-F742-422B-8979-31DAAFB8BE8D}"/>
              </a:ext>
            </a:extLst>
          </p:cNvPr>
          <p:cNvSpPr/>
          <p:nvPr/>
        </p:nvSpPr>
        <p:spPr>
          <a:xfrm>
            <a:off x="2070051" y="926771"/>
            <a:ext cx="8893605" cy="35591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4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聚合效应指标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：节点超度（该节点将其他层次内节点聚合起来的能力）</a:t>
            </a:r>
          </a:p>
          <a:p>
            <a:pPr marL="285750" indent="-285750">
              <a:lnSpc>
                <a:spcPct val="4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扩散效应指标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：节点超度中心性（该节点扩散影响其他层次内节点的能力）</a:t>
            </a:r>
          </a:p>
          <a:p>
            <a:pPr marL="285750" indent="-285750">
              <a:lnSpc>
                <a:spcPct val="4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层间辐射效应指标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：节点强度中心性（该节点辐射影响其他层次内节点的能力）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4D2E273-8DB5-4042-95FB-99BC8301D3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15056" y="2088683"/>
            <a:ext cx="1124008" cy="57788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287504E-E183-4C11-B6C6-7F67C7CAC3C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45203" y="3330127"/>
            <a:ext cx="1193861" cy="61598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FE642E1-7FE3-42A1-A6E6-013F5556CA3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45203" y="4571571"/>
            <a:ext cx="2133710" cy="92714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12850327-F288-4377-8325-4942C547516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79094" y="4828883"/>
            <a:ext cx="1505027" cy="74298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68649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/>
    </mc:Choice>
    <mc:Fallback xmlns="">
      <p:transition spd="slow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 TOOLS.GUIDESSETTING" val="{&quot;Id&quot;:&quot;GuidesStyle_Normal&quot;,&quot;Name&quot;:&quot;正常&quot;,&quot;HeaderHeight&quot;:10.0,&quot;FooterHeight&quot;:4.0,&quot;SideMargin&quot;:3.0,&quot;TopMargin&quot;:3.0,&quot;BottomMargin&quot;:3.0,&quot;IntervalMargin&quot;:3.0}"/>
  <p:tag name="KSO_WM_DOC_GUID" val="{94ffcbf0-888b-4d00-a892-7fdffef42908}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numdgm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3.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numdgm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3.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numdgm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3.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numdgm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3.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numdgm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3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3.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numdgm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3.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numdgm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3.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numdgm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3.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numdgm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3.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numdgm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3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3.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numdgm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3.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numdgm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3.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numdgm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3.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numdgm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3.1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numdgm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3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3.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numdgm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3.1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numdgm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3.1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numdgm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3.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3.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numdgm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3.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numdgm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3.1"/>
</p:tagLst>
</file>

<file path=ppt/theme/theme1.xml><?xml version="1.0" encoding="utf-8"?>
<a:theme xmlns:a="http://schemas.openxmlformats.org/drawingml/2006/main" name="武汉大学计算机学院-彭敏">
  <a:themeElements>
    <a:clrScheme name="islide色">
      <a:dk1>
        <a:srgbClr val="000000"/>
      </a:dk1>
      <a:lt1>
        <a:srgbClr val="FFFFFF"/>
      </a:lt1>
      <a:dk2>
        <a:srgbClr val="768395"/>
      </a:dk2>
      <a:lt2>
        <a:srgbClr val="F0F0F0"/>
      </a:lt2>
      <a:accent1>
        <a:srgbClr val="4A4F4F"/>
      </a:accent1>
      <a:accent2>
        <a:srgbClr val="F44F54"/>
      </a:accent2>
      <a:accent3>
        <a:srgbClr val="4A4F4F"/>
      </a:accent3>
      <a:accent4>
        <a:srgbClr val="91969B"/>
      </a:accent4>
      <a:accent5>
        <a:srgbClr val="4A4F4F"/>
      </a:accent5>
      <a:accent6>
        <a:srgbClr val="91969B"/>
      </a:accent6>
      <a:hlink>
        <a:srgbClr val="4A4F4F"/>
      </a:hlink>
      <a:folHlink>
        <a:srgbClr val="BFBFBF"/>
      </a:folHlink>
    </a:clrScheme>
    <a:fontScheme name="Arial+微软雅黑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 w="0"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normAutofit/>
      </a:bodyPr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 anchor="ctr" anchorCtr="0">
        <a:spAutoFit/>
      </a:bodyPr>
      <a:lstStyle>
        <a:defPPr algn="l"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QT</Template>
  <TotalTime>7746</TotalTime>
  <Words>1184</Words>
  <Application>Microsoft Office PowerPoint</Application>
  <PresentationFormat>宽屏</PresentationFormat>
  <Paragraphs>183</Paragraphs>
  <Slides>23</Slides>
  <Notes>22</Notes>
  <HiddenSlides>0</HiddenSlides>
  <MMClips>0</MMClips>
  <ScaleCrop>false</ScaleCrop>
  <HeadingPairs>
    <vt:vector size="8" baseType="variant">
      <vt:variant>
        <vt:lpstr>已用的字体</vt:lpstr>
      </vt:variant>
      <vt:variant>
        <vt:i4>8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34" baseType="lpstr">
      <vt:lpstr>等线</vt:lpstr>
      <vt:lpstr>等线 Light</vt:lpstr>
      <vt:lpstr>黑体</vt:lpstr>
      <vt:lpstr>宋体</vt:lpstr>
      <vt:lpstr>微软雅黑</vt:lpstr>
      <vt:lpstr>Arial</vt:lpstr>
      <vt:lpstr>Calibri</vt:lpstr>
      <vt:lpstr>Wingdings</vt:lpstr>
      <vt:lpstr>武汉大学计算机学院-彭敏</vt:lpstr>
      <vt:lpstr>自定义设计方案</vt:lpstr>
      <vt:lpstr>Visio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武汉大学计算机学院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小米智能问答</dc:title>
  <dc:creator>彭敏</dc:creator>
  <cp:lastModifiedBy>WHHD-李冬 WHHD-李冬</cp:lastModifiedBy>
  <cp:revision>661</cp:revision>
  <dcterms:created xsi:type="dcterms:W3CDTF">2018-05-25T11:19:00Z</dcterms:created>
  <dcterms:modified xsi:type="dcterms:W3CDTF">2020-06-12T11:54:26Z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2052-11.1.0.9305</vt:lpwstr>
  </property>
</Properties>
</file>